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Intro Rust" charset="1" panose="00000500000000000000"/>
      <p:regular r:id="rId31"/>
    </p:embeddedFont>
    <p:embeddedFont>
      <p:font typeface="Poppins Bold" charset="1" panose="00000800000000000000"/>
      <p:regular r:id="rId32"/>
    </p:embeddedFont>
    <p:embeddedFont>
      <p:font typeface="League Spartan" charset="1" panose="00000800000000000000"/>
      <p:regular r:id="rId33"/>
    </p:embeddedFont>
    <p:embeddedFont>
      <p:font typeface="Glacial Indifference Bold" charset="1" panose="00000800000000000000"/>
      <p:regular r:id="rId34"/>
    </p:embeddedFont>
    <p:embeddedFont>
      <p:font typeface="Canva Sans Bold" charset="1" panose="020B0803030501040103"/>
      <p:regular r:id="rId35"/>
    </p:embeddedFont>
    <p:embeddedFont>
      <p:font typeface="Glacial Indifference" charset="1" panose="00000000000000000000"/>
      <p:regular r:id="rId36"/>
    </p:embeddedFont>
    <p:embeddedFont>
      <p:font typeface="Arimo" charset="1" panose="020B0604020202020204"/>
      <p:regular r:id="rId37"/>
    </p:embeddedFont>
    <p:embeddedFont>
      <p:font typeface="Bukhari Script" charset="1" panose="00000500000000000000"/>
      <p:regular r:id="rId38"/>
    </p:embeddedFont>
    <p:embeddedFont>
      <p:font typeface="Canva Sans" charset="1" panose="020B0503030501040103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gif" Type="http://schemas.openxmlformats.org/officeDocument/2006/relationships/image"/><Relationship Id="rId8" Target="../media/image36.gif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63.png" Type="http://schemas.openxmlformats.org/officeDocument/2006/relationships/image"/><Relationship Id="rId8" Target="../media/image6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6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6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69.png" Type="http://schemas.openxmlformats.org/officeDocument/2006/relationships/image"/><Relationship Id="rId8" Target="../media/image7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7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jpe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31.jpeg" Type="http://schemas.openxmlformats.org/officeDocument/2006/relationships/image"/><Relationship Id="rId8" Target="../media/image3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gif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13" Target="../media/image41.png" Type="http://schemas.openxmlformats.org/officeDocument/2006/relationships/image"/><Relationship Id="rId14" Target="../media/image42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gif" Type="http://schemas.openxmlformats.org/officeDocument/2006/relationships/image"/><Relationship Id="rId8" Target="../media/image36.gif" Type="http://schemas.openxmlformats.org/officeDocument/2006/relationships/image"/><Relationship Id="rId9" Target="../media/image37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7344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718477"/>
            <a:ext cx="12276310" cy="4850046"/>
            <a:chOff x="0" y="0"/>
            <a:chExt cx="1028669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8669" cy="406400"/>
            </a:xfrm>
            <a:custGeom>
              <a:avLst/>
              <a:gdLst/>
              <a:ahLst/>
              <a:cxnLst/>
              <a:rect r="r" b="b" t="t" l="l"/>
              <a:pathLst>
                <a:path h="406400" w="1028669">
                  <a:moveTo>
                    <a:pt x="825469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825469" y="406400"/>
                  </a:lnTo>
                  <a:lnTo>
                    <a:pt x="1028669" y="203200"/>
                  </a:lnTo>
                  <a:lnTo>
                    <a:pt x="825469" y="0"/>
                  </a:lnTo>
                  <a:close/>
                </a:path>
              </a:pathLst>
            </a:custGeom>
            <a:solidFill>
              <a:srgbClr val="46BC8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143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91901" y="5511123"/>
            <a:ext cx="6067399" cy="4114800"/>
          </a:xfrm>
          <a:custGeom>
            <a:avLst/>
            <a:gdLst/>
            <a:ahLst/>
            <a:cxnLst/>
            <a:rect r="r" b="b" t="t" l="l"/>
            <a:pathLst>
              <a:path h="4114800" w="6067399">
                <a:moveTo>
                  <a:pt x="0" y="0"/>
                </a:moveTo>
                <a:lnTo>
                  <a:pt x="6067399" y="0"/>
                </a:lnTo>
                <a:lnTo>
                  <a:pt x="60673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4385" y="3768302"/>
            <a:ext cx="11727540" cy="2138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1"/>
              </a:lnSpc>
            </a:pPr>
            <a:r>
              <a:rPr lang="en-US" sz="5376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TARGETED MARKETING:</a:t>
            </a:r>
            <a:r>
              <a:rPr lang="en-US" sz="5376">
                <a:solidFill>
                  <a:srgbClr val="E3F6E9"/>
                </a:solidFill>
                <a:latin typeface="Intro Rust"/>
                <a:ea typeface="Intro Rust"/>
                <a:cs typeface="Intro Rust"/>
                <a:sym typeface="Intro Rust"/>
              </a:rPr>
              <a:t> CUSTOMER SEGMENTATION &amp; CLASSIFICATION STRATEGIES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8770" y="7986291"/>
            <a:ext cx="3459275" cy="143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0034" indent="-335017" lvl="1">
              <a:lnSpc>
                <a:spcPts val="3786"/>
              </a:lnSpc>
              <a:buFont typeface="Arial"/>
              <a:buChar char="•"/>
            </a:pPr>
            <a:r>
              <a:rPr lang="en-US" sz="3103">
                <a:solidFill>
                  <a:srgbClr val="46BC83"/>
                </a:solidFill>
                <a:latin typeface="Intro Rust"/>
                <a:ea typeface="Intro Rust"/>
                <a:cs typeface="Intro Rust"/>
                <a:sym typeface="Intro Rust"/>
              </a:rPr>
              <a:t>AAKANKSHA</a:t>
            </a:r>
            <a:r>
              <a:rPr lang="en-US" sz="3103">
                <a:solidFill>
                  <a:srgbClr val="46BC83"/>
                </a:solidFill>
                <a:latin typeface="Intro Rust"/>
                <a:ea typeface="Intro Rust"/>
                <a:cs typeface="Intro Rust"/>
                <a:sym typeface="Intro Rust"/>
              </a:rPr>
              <a:t> </a:t>
            </a:r>
          </a:p>
          <a:p>
            <a:pPr algn="l" marL="670034" indent="-335017" lvl="1">
              <a:lnSpc>
                <a:spcPts val="3786"/>
              </a:lnSpc>
              <a:buFont typeface="Arial"/>
              <a:buChar char="•"/>
            </a:pPr>
            <a:r>
              <a:rPr lang="en-US" sz="3103">
                <a:solidFill>
                  <a:srgbClr val="46BC83"/>
                </a:solidFill>
                <a:latin typeface="Intro Rust"/>
                <a:ea typeface="Intro Rust"/>
                <a:cs typeface="Intro Rust"/>
                <a:sym typeface="Intro Rust"/>
              </a:rPr>
              <a:t>JOYCE </a:t>
            </a:r>
          </a:p>
          <a:p>
            <a:pPr algn="l" marL="670034" indent="-335017" lvl="1">
              <a:lnSpc>
                <a:spcPts val="3786"/>
              </a:lnSpc>
              <a:buFont typeface="Arial"/>
              <a:buChar char="•"/>
            </a:pPr>
            <a:r>
              <a:rPr lang="en-US" sz="3103">
                <a:solidFill>
                  <a:srgbClr val="46BC83"/>
                </a:solidFill>
                <a:latin typeface="Intro Rust"/>
                <a:ea typeface="Intro Rust"/>
                <a:cs typeface="Intro Rust"/>
                <a:sym typeface="Intro Rust"/>
              </a:rPr>
              <a:t>SRIKAR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88856" y="9313938"/>
            <a:ext cx="464146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46BC83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7344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849" y="2098366"/>
            <a:ext cx="16924302" cy="6983290"/>
            <a:chOff x="0" y="0"/>
            <a:chExt cx="9267689" cy="38240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0010" y="80010"/>
              <a:ext cx="9174979" cy="3731315"/>
            </a:xfrm>
            <a:custGeom>
              <a:avLst/>
              <a:gdLst/>
              <a:ahLst/>
              <a:cxnLst/>
              <a:rect r="r" b="b" t="t" l="l"/>
              <a:pathLst>
                <a:path h="3731315" w="9174979">
                  <a:moveTo>
                    <a:pt x="0" y="3676705"/>
                  </a:moveTo>
                  <a:lnTo>
                    <a:pt x="0" y="3731316"/>
                  </a:lnTo>
                  <a:lnTo>
                    <a:pt x="9174979" y="3731316"/>
                  </a:lnTo>
                  <a:lnTo>
                    <a:pt x="9174979" y="0"/>
                  </a:lnTo>
                  <a:lnTo>
                    <a:pt x="9120369" y="0"/>
                  </a:lnTo>
                  <a:lnTo>
                    <a:pt x="9120369" y="3676705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310" y="67310"/>
              <a:ext cx="9200379" cy="3756715"/>
            </a:xfrm>
            <a:custGeom>
              <a:avLst/>
              <a:gdLst/>
              <a:ahLst/>
              <a:cxnLst/>
              <a:rect r="r" b="b" t="t" l="l"/>
              <a:pathLst>
                <a:path h="3756715" w="9200379">
                  <a:moveTo>
                    <a:pt x="9133069" y="0"/>
                  </a:moveTo>
                  <a:lnTo>
                    <a:pt x="9133069" y="12700"/>
                  </a:lnTo>
                  <a:lnTo>
                    <a:pt x="9187679" y="12700"/>
                  </a:lnTo>
                  <a:lnTo>
                    <a:pt x="9187679" y="3744016"/>
                  </a:lnTo>
                  <a:lnTo>
                    <a:pt x="12700" y="3744016"/>
                  </a:lnTo>
                  <a:lnTo>
                    <a:pt x="12700" y="3689405"/>
                  </a:lnTo>
                  <a:lnTo>
                    <a:pt x="0" y="3689405"/>
                  </a:lnTo>
                  <a:lnTo>
                    <a:pt x="0" y="3756716"/>
                  </a:lnTo>
                  <a:lnTo>
                    <a:pt x="9200379" y="3756716"/>
                  </a:lnTo>
                  <a:lnTo>
                    <a:pt x="920037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9174979" cy="3731315"/>
            </a:xfrm>
            <a:custGeom>
              <a:avLst/>
              <a:gdLst/>
              <a:ahLst/>
              <a:cxnLst/>
              <a:rect r="r" b="b" t="t" l="l"/>
              <a:pathLst>
                <a:path h="3731315" w="9174979">
                  <a:moveTo>
                    <a:pt x="0" y="0"/>
                  </a:moveTo>
                  <a:lnTo>
                    <a:pt x="9174979" y="0"/>
                  </a:lnTo>
                  <a:lnTo>
                    <a:pt x="9174979" y="3731315"/>
                  </a:lnTo>
                  <a:lnTo>
                    <a:pt x="0" y="3731315"/>
                  </a:lnTo>
                  <a:close/>
                </a:path>
              </a:pathLst>
            </a:custGeom>
            <a:solidFill>
              <a:srgbClr val="E3F6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00379" cy="3756715"/>
            </a:xfrm>
            <a:custGeom>
              <a:avLst/>
              <a:gdLst/>
              <a:ahLst/>
              <a:cxnLst/>
              <a:rect r="r" b="b" t="t" l="l"/>
              <a:pathLst>
                <a:path h="3756715" w="9200379">
                  <a:moveTo>
                    <a:pt x="80010" y="3756715"/>
                  </a:moveTo>
                  <a:lnTo>
                    <a:pt x="9200379" y="3756715"/>
                  </a:lnTo>
                  <a:lnTo>
                    <a:pt x="9200379" y="80010"/>
                  </a:lnTo>
                  <a:lnTo>
                    <a:pt x="9200379" y="67310"/>
                  </a:lnTo>
                  <a:lnTo>
                    <a:pt x="9200379" y="0"/>
                  </a:lnTo>
                  <a:lnTo>
                    <a:pt x="0" y="0"/>
                  </a:lnTo>
                  <a:lnTo>
                    <a:pt x="0" y="3756715"/>
                  </a:lnTo>
                  <a:lnTo>
                    <a:pt x="67310" y="3756715"/>
                  </a:lnTo>
                  <a:lnTo>
                    <a:pt x="80010" y="3756715"/>
                  </a:lnTo>
                  <a:close/>
                  <a:moveTo>
                    <a:pt x="12700" y="12700"/>
                  </a:moveTo>
                  <a:lnTo>
                    <a:pt x="9187679" y="12700"/>
                  </a:lnTo>
                  <a:lnTo>
                    <a:pt x="9187679" y="3744015"/>
                  </a:lnTo>
                  <a:lnTo>
                    <a:pt x="12700" y="3744015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81849" y="279807"/>
            <a:ext cx="1519368" cy="1506073"/>
          </a:xfrm>
          <a:custGeom>
            <a:avLst/>
            <a:gdLst/>
            <a:ahLst/>
            <a:cxnLst/>
            <a:rect r="r" b="b" t="t" l="l"/>
            <a:pathLst>
              <a:path h="1506073" w="1519368">
                <a:moveTo>
                  <a:pt x="0" y="0"/>
                </a:moveTo>
                <a:lnTo>
                  <a:pt x="1519368" y="0"/>
                </a:lnTo>
                <a:lnTo>
                  <a:pt x="1519368" y="1506073"/>
                </a:lnTo>
                <a:lnTo>
                  <a:pt x="0" y="15060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641896" y="198369"/>
            <a:ext cx="2250594" cy="1822981"/>
            <a:chOff x="0" y="0"/>
            <a:chExt cx="3000792" cy="2430641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000792" cy="2430641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0">
              <a:off x="403048" y="257892"/>
              <a:ext cx="2194696" cy="2172749"/>
            </a:xfrm>
            <a:prstGeom prst="rect">
              <a:avLst/>
            </a:prstGeom>
          </p:spPr>
        </p:pic>
      </p:grpSp>
      <p:sp>
        <p:nvSpPr>
          <p:cNvPr name="Freeform 15" id="15"/>
          <p:cNvSpPr/>
          <p:nvPr/>
        </p:nvSpPr>
        <p:spPr>
          <a:xfrm flipH="false" flipV="false" rot="0">
            <a:off x="1959241" y="3669053"/>
            <a:ext cx="1233757" cy="1244472"/>
          </a:xfrm>
          <a:custGeom>
            <a:avLst/>
            <a:gdLst/>
            <a:ahLst/>
            <a:cxnLst/>
            <a:rect r="r" b="b" t="t" l="l"/>
            <a:pathLst>
              <a:path h="1244472" w="1233757">
                <a:moveTo>
                  <a:pt x="0" y="0"/>
                </a:moveTo>
                <a:lnTo>
                  <a:pt x="1233756" y="0"/>
                </a:lnTo>
                <a:lnTo>
                  <a:pt x="1233756" y="1244471"/>
                </a:lnTo>
                <a:lnTo>
                  <a:pt x="0" y="12444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20360" r="-234876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259300" y="9313938"/>
            <a:ext cx="693702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46BC83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45573" y="1026014"/>
            <a:ext cx="6484168" cy="75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5520">
                <a:solidFill>
                  <a:srgbClr val="46BC83"/>
                </a:solidFill>
                <a:latin typeface="Intro Rust"/>
                <a:ea typeface="Intro Rust"/>
                <a:cs typeface="Intro Rust"/>
                <a:sym typeface="Intro Rust"/>
              </a:rPr>
              <a:t>PROFILING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287734" y="2868833"/>
            <a:ext cx="1364158" cy="2307650"/>
          </a:xfrm>
          <a:custGeom>
            <a:avLst/>
            <a:gdLst/>
            <a:ahLst/>
            <a:cxnLst/>
            <a:rect r="r" b="b" t="t" l="l"/>
            <a:pathLst>
              <a:path h="2307650" w="1364158">
                <a:moveTo>
                  <a:pt x="0" y="0"/>
                </a:moveTo>
                <a:lnTo>
                  <a:pt x="1364158" y="0"/>
                </a:lnTo>
                <a:lnTo>
                  <a:pt x="1364158" y="2307650"/>
                </a:lnTo>
                <a:lnTo>
                  <a:pt x="0" y="23076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9218" t="-18836" r="-113646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71642" y="4912323"/>
            <a:ext cx="1608954" cy="4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2422">
                <a:solidFill>
                  <a:srgbClr val="87878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Standard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87734" y="5175282"/>
            <a:ext cx="1465930" cy="4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2422">
                <a:solidFill>
                  <a:srgbClr val="87878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Premium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588519" y="2434164"/>
            <a:ext cx="1572321" cy="3155848"/>
            <a:chOff x="0" y="0"/>
            <a:chExt cx="2096428" cy="420779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15470" cy="3656426"/>
            </a:xfrm>
            <a:custGeom>
              <a:avLst/>
              <a:gdLst/>
              <a:ahLst/>
              <a:cxnLst/>
              <a:rect r="r" b="b" t="t" l="l"/>
              <a:pathLst>
                <a:path h="3656426" w="1915470">
                  <a:moveTo>
                    <a:pt x="0" y="0"/>
                  </a:moveTo>
                  <a:lnTo>
                    <a:pt x="1915470" y="0"/>
                  </a:lnTo>
                  <a:lnTo>
                    <a:pt x="1915470" y="3656426"/>
                  </a:lnTo>
                  <a:lnTo>
                    <a:pt x="0" y="3656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68429" t="0" r="-19162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41855" y="3670700"/>
              <a:ext cx="1954573" cy="537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0"/>
                </a:lnSpc>
              </a:pPr>
              <a:r>
                <a:rPr lang="en-US" sz="2422">
                  <a:solidFill>
                    <a:srgbClr val="878787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Elite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68808" y="5695247"/>
            <a:ext cx="4623575" cy="274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3772" indent="-211886" lvl="1">
              <a:lnSpc>
                <a:spcPts val="2747"/>
              </a:lnSpc>
              <a:buFont typeface="Arial"/>
              <a:buChar char="•"/>
            </a:pPr>
            <a:r>
              <a:rPr lang="en-US" b="true" sz="1962">
                <a:solidFill>
                  <a:srgbClr val="3699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Short customer relationship length and APV.</a:t>
            </a:r>
          </a:p>
          <a:p>
            <a:pPr algn="l" marL="423772" indent="-211886" lvl="1">
              <a:lnSpc>
                <a:spcPts val="2747"/>
              </a:lnSpc>
              <a:buFont typeface="Arial"/>
              <a:buChar char="•"/>
            </a:pPr>
            <a:r>
              <a:rPr lang="en-US" b="true" sz="1962">
                <a:solidFill>
                  <a:srgbClr val="3699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Least recency and infrequent purchase behavior.</a:t>
            </a:r>
          </a:p>
          <a:p>
            <a:pPr algn="l" marL="423772" indent="-211886" lvl="1">
              <a:lnSpc>
                <a:spcPts val="2747"/>
              </a:lnSpc>
              <a:buFont typeface="Arial"/>
              <a:buChar char="•"/>
            </a:pPr>
            <a:r>
              <a:rPr lang="en-US" b="true" sz="1962">
                <a:solidFill>
                  <a:srgbClr val="3699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Minimal monetary contribution and lowest CLV.</a:t>
            </a:r>
          </a:p>
          <a:p>
            <a:pPr algn="l" marL="423772" indent="-211886" lvl="1">
              <a:lnSpc>
                <a:spcPts val="2747"/>
              </a:lnSpc>
              <a:buFont typeface="Arial"/>
              <a:buChar char="•"/>
            </a:pPr>
            <a:r>
              <a:rPr lang="en-US" b="true" sz="1962">
                <a:solidFill>
                  <a:srgbClr val="3699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Located in California, predominantly female.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32212" y="5695247"/>
            <a:ext cx="4623575" cy="274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3772" indent="-211886" lvl="1">
              <a:lnSpc>
                <a:spcPts val="2747"/>
              </a:lnSpc>
              <a:buFont typeface="Arial"/>
              <a:buChar char="•"/>
            </a:pPr>
            <a:r>
              <a:rPr lang="en-US" b="true" sz="1962">
                <a:solidFill>
                  <a:srgbClr val="7373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Moderate customer relationship length and average APV.</a:t>
            </a:r>
          </a:p>
          <a:p>
            <a:pPr algn="l" marL="423772" indent="-211886" lvl="1">
              <a:lnSpc>
                <a:spcPts val="2747"/>
              </a:lnSpc>
              <a:buFont typeface="Arial"/>
              <a:buChar char="•"/>
            </a:pPr>
            <a:r>
              <a:rPr lang="en-US" b="true" sz="1962">
                <a:solidFill>
                  <a:srgbClr val="7373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Somewhat recent and moderate purchase frequency.</a:t>
            </a:r>
          </a:p>
          <a:p>
            <a:pPr algn="l" marL="423772" indent="-211886" lvl="1">
              <a:lnSpc>
                <a:spcPts val="2747"/>
              </a:lnSpc>
              <a:buFont typeface="Arial"/>
              <a:buChar char="•"/>
            </a:pPr>
            <a:r>
              <a:rPr lang="en-US" b="true" sz="1962">
                <a:solidFill>
                  <a:srgbClr val="7373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Contribute moderately to overall monetary value and CLV.</a:t>
            </a:r>
          </a:p>
          <a:p>
            <a:pPr algn="l" marL="423772" indent="-211886" lvl="1">
              <a:lnSpc>
                <a:spcPts val="2747"/>
              </a:lnSpc>
              <a:buFont typeface="Arial"/>
              <a:buChar char="•"/>
            </a:pPr>
            <a:r>
              <a:rPr lang="en-US" b="true" sz="1962">
                <a:solidFill>
                  <a:srgbClr val="7373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Located in Chicago, predominantly female.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55405" y="5742872"/>
            <a:ext cx="4623575" cy="274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3772" indent="-211886" lvl="1">
              <a:lnSpc>
                <a:spcPts val="2747"/>
              </a:lnSpc>
              <a:buFont typeface="Arial"/>
              <a:buChar char="•"/>
            </a:pPr>
            <a:r>
              <a:rPr lang="en-US" b="true" sz="1962">
                <a:solidFill>
                  <a:srgbClr val="3699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Longest customer relationship length and highest APV.</a:t>
            </a:r>
          </a:p>
          <a:p>
            <a:pPr algn="l" marL="423772" indent="-211886" lvl="1">
              <a:lnSpc>
                <a:spcPts val="2747"/>
              </a:lnSpc>
              <a:buFont typeface="Arial"/>
              <a:buChar char="•"/>
            </a:pPr>
            <a:r>
              <a:rPr lang="en-US" b="true" sz="1962">
                <a:solidFill>
                  <a:srgbClr val="3699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frequent and highly recent purchases.</a:t>
            </a:r>
          </a:p>
          <a:p>
            <a:pPr algn="l" marL="423772" indent="-211886" lvl="1">
              <a:lnSpc>
                <a:spcPts val="2747"/>
              </a:lnSpc>
              <a:buFont typeface="Arial"/>
              <a:buChar char="•"/>
            </a:pPr>
            <a:r>
              <a:rPr lang="en-US" b="true" sz="1962">
                <a:solidFill>
                  <a:srgbClr val="3699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Contributes the highest monetary value, APV, and CLV.</a:t>
            </a:r>
          </a:p>
          <a:p>
            <a:pPr algn="l" marL="423772" indent="-211886" lvl="1">
              <a:lnSpc>
                <a:spcPts val="2747"/>
              </a:lnSpc>
              <a:buFont typeface="Arial"/>
              <a:buChar char="•"/>
            </a:pPr>
            <a:r>
              <a:rPr lang="en-US" b="true" sz="1962">
                <a:solidFill>
                  <a:srgbClr val="3699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Located in Chicago, predominantly female.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BC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4922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849" y="2592988"/>
            <a:ext cx="16077911" cy="7005872"/>
            <a:chOff x="0" y="0"/>
            <a:chExt cx="8804208" cy="38363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0010" y="80010"/>
              <a:ext cx="8711498" cy="3743681"/>
            </a:xfrm>
            <a:custGeom>
              <a:avLst/>
              <a:gdLst/>
              <a:ahLst/>
              <a:cxnLst/>
              <a:rect r="r" b="b" t="t" l="l"/>
              <a:pathLst>
                <a:path h="3743681" w="8711498">
                  <a:moveTo>
                    <a:pt x="0" y="3689071"/>
                  </a:moveTo>
                  <a:lnTo>
                    <a:pt x="0" y="3743681"/>
                  </a:lnTo>
                  <a:lnTo>
                    <a:pt x="8711498" y="3743681"/>
                  </a:lnTo>
                  <a:lnTo>
                    <a:pt x="8711498" y="0"/>
                  </a:lnTo>
                  <a:lnTo>
                    <a:pt x="8656888" y="0"/>
                  </a:lnTo>
                  <a:lnTo>
                    <a:pt x="8656888" y="3689071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310" y="67310"/>
              <a:ext cx="8736898" cy="3769081"/>
            </a:xfrm>
            <a:custGeom>
              <a:avLst/>
              <a:gdLst/>
              <a:ahLst/>
              <a:cxnLst/>
              <a:rect r="r" b="b" t="t" l="l"/>
              <a:pathLst>
                <a:path h="3769081" w="8736898">
                  <a:moveTo>
                    <a:pt x="8669588" y="0"/>
                  </a:moveTo>
                  <a:lnTo>
                    <a:pt x="8669588" y="12700"/>
                  </a:lnTo>
                  <a:lnTo>
                    <a:pt x="8724198" y="12700"/>
                  </a:lnTo>
                  <a:lnTo>
                    <a:pt x="8724198" y="3756381"/>
                  </a:lnTo>
                  <a:lnTo>
                    <a:pt x="12700" y="3756381"/>
                  </a:lnTo>
                  <a:lnTo>
                    <a:pt x="12700" y="3701771"/>
                  </a:lnTo>
                  <a:lnTo>
                    <a:pt x="0" y="3701771"/>
                  </a:lnTo>
                  <a:lnTo>
                    <a:pt x="0" y="3769081"/>
                  </a:lnTo>
                  <a:lnTo>
                    <a:pt x="8736898" y="3769081"/>
                  </a:lnTo>
                  <a:lnTo>
                    <a:pt x="8736898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8711498" cy="3743681"/>
            </a:xfrm>
            <a:custGeom>
              <a:avLst/>
              <a:gdLst/>
              <a:ahLst/>
              <a:cxnLst/>
              <a:rect r="r" b="b" t="t" l="l"/>
              <a:pathLst>
                <a:path h="3743681" w="8711498">
                  <a:moveTo>
                    <a:pt x="0" y="0"/>
                  </a:moveTo>
                  <a:lnTo>
                    <a:pt x="8711498" y="0"/>
                  </a:lnTo>
                  <a:lnTo>
                    <a:pt x="8711498" y="3743681"/>
                  </a:lnTo>
                  <a:lnTo>
                    <a:pt x="0" y="3743681"/>
                  </a:lnTo>
                  <a:close/>
                </a:path>
              </a:pathLst>
            </a:custGeom>
            <a:solidFill>
              <a:srgbClr val="E3F6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736898" cy="3769081"/>
            </a:xfrm>
            <a:custGeom>
              <a:avLst/>
              <a:gdLst/>
              <a:ahLst/>
              <a:cxnLst/>
              <a:rect r="r" b="b" t="t" l="l"/>
              <a:pathLst>
                <a:path h="3769081" w="8736898">
                  <a:moveTo>
                    <a:pt x="80010" y="3769081"/>
                  </a:moveTo>
                  <a:lnTo>
                    <a:pt x="8736898" y="3769081"/>
                  </a:lnTo>
                  <a:lnTo>
                    <a:pt x="8736898" y="80010"/>
                  </a:lnTo>
                  <a:lnTo>
                    <a:pt x="8736898" y="67310"/>
                  </a:lnTo>
                  <a:lnTo>
                    <a:pt x="8736898" y="0"/>
                  </a:lnTo>
                  <a:lnTo>
                    <a:pt x="0" y="0"/>
                  </a:lnTo>
                  <a:lnTo>
                    <a:pt x="0" y="3769081"/>
                  </a:lnTo>
                  <a:lnTo>
                    <a:pt x="67310" y="3769081"/>
                  </a:lnTo>
                  <a:lnTo>
                    <a:pt x="80010" y="3769081"/>
                  </a:lnTo>
                  <a:close/>
                  <a:moveTo>
                    <a:pt x="12700" y="12700"/>
                  </a:moveTo>
                  <a:lnTo>
                    <a:pt x="8724198" y="12700"/>
                  </a:lnTo>
                  <a:lnTo>
                    <a:pt x="8724198" y="3756381"/>
                  </a:lnTo>
                  <a:lnTo>
                    <a:pt x="12700" y="3756381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81849" y="756488"/>
            <a:ext cx="1524014" cy="1524014"/>
          </a:xfrm>
          <a:custGeom>
            <a:avLst/>
            <a:gdLst/>
            <a:ahLst/>
            <a:cxnLst/>
            <a:rect r="r" b="b" t="t" l="l"/>
            <a:pathLst>
              <a:path h="1524014" w="1524014">
                <a:moveTo>
                  <a:pt x="0" y="0"/>
                </a:moveTo>
                <a:lnTo>
                  <a:pt x="1524014" y="0"/>
                </a:lnTo>
                <a:lnTo>
                  <a:pt x="1524014" y="1524014"/>
                </a:lnTo>
                <a:lnTo>
                  <a:pt x="0" y="15240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300" y="9286875"/>
            <a:ext cx="693702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E3F6E9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88971" y="1114425"/>
            <a:ext cx="12710059" cy="7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8"/>
              </a:lnSpc>
            </a:pPr>
            <a:r>
              <a:rPr lang="en-US" sz="5719">
                <a:solidFill>
                  <a:srgbClr val="E3F6E9"/>
                </a:solidFill>
                <a:latin typeface="Intro Rust"/>
                <a:ea typeface="Intro Rust"/>
                <a:cs typeface="Intro Rust"/>
                <a:sym typeface="Intro Rust"/>
              </a:rPr>
              <a:t>CLUSTERING VS CLASSIFICATION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1849" y="4419603"/>
            <a:ext cx="15309176" cy="61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6163" indent="-388082" lvl="1">
              <a:lnSpc>
                <a:spcPts val="5033"/>
              </a:lnSpc>
              <a:buFont typeface="Arial"/>
              <a:buChar char="•"/>
            </a:pPr>
            <a:r>
              <a:rPr lang="en-US" b="true" sz="3595">
                <a:solidFill>
                  <a:srgbClr val="7373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Bases, we segmented the existing customers into 3 clusters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1849" y="5280789"/>
            <a:ext cx="14980920" cy="61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6163" indent="-388082" lvl="1">
              <a:lnSpc>
                <a:spcPts val="5033"/>
              </a:lnSpc>
              <a:buFont typeface="Arial"/>
              <a:buChar char="•"/>
            </a:pPr>
            <a:r>
              <a:rPr lang="en-US" b="true" sz="3595">
                <a:solidFill>
                  <a:srgbClr val="7373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Bases: Recency, Frequency, Monetary, Customer Lifetime Value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1849" y="6890436"/>
            <a:ext cx="15647194" cy="61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6163" indent="-388082" lvl="1">
              <a:lnSpc>
                <a:spcPts val="5033"/>
              </a:lnSpc>
              <a:buFont typeface="Arial"/>
              <a:buChar char="•"/>
            </a:pPr>
            <a:r>
              <a:rPr lang="en-US" b="true" sz="3595">
                <a:solidFill>
                  <a:srgbClr val="7373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Descriptors: Location, Gender, Quantity, Product Category, Tenure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1849" y="6029249"/>
            <a:ext cx="14245828" cy="61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6163" indent="-388082" lvl="1">
              <a:lnSpc>
                <a:spcPts val="5033"/>
              </a:lnSpc>
              <a:buFont typeface="Arial"/>
              <a:buChar char="•"/>
            </a:pPr>
            <a:r>
              <a:rPr lang="en-US" b="true" sz="3595">
                <a:solidFill>
                  <a:srgbClr val="7373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Descriptors, we classify new customers into segments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BC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4922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849" y="2592988"/>
            <a:ext cx="16077911" cy="7005872"/>
            <a:chOff x="0" y="0"/>
            <a:chExt cx="8804208" cy="38363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0010" y="80010"/>
              <a:ext cx="8711498" cy="3743681"/>
            </a:xfrm>
            <a:custGeom>
              <a:avLst/>
              <a:gdLst/>
              <a:ahLst/>
              <a:cxnLst/>
              <a:rect r="r" b="b" t="t" l="l"/>
              <a:pathLst>
                <a:path h="3743681" w="8711498">
                  <a:moveTo>
                    <a:pt x="0" y="3689071"/>
                  </a:moveTo>
                  <a:lnTo>
                    <a:pt x="0" y="3743681"/>
                  </a:lnTo>
                  <a:lnTo>
                    <a:pt x="8711498" y="3743681"/>
                  </a:lnTo>
                  <a:lnTo>
                    <a:pt x="8711498" y="0"/>
                  </a:lnTo>
                  <a:lnTo>
                    <a:pt x="8656888" y="0"/>
                  </a:lnTo>
                  <a:lnTo>
                    <a:pt x="8656888" y="3689071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310" y="67310"/>
              <a:ext cx="8736898" cy="3769081"/>
            </a:xfrm>
            <a:custGeom>
              <a:avLst/>
              <a:gdLst/>
              <a:ahLst/>
              <a:cxnLst/>
              <a:rect r="r" b="b" t="t" l="l"/>
              <a:pathLst>
                <a:path h="3769081" w="8736898">
                  <a:moveTo>
                    <a:pt x="8669588" y="0"/>
                  </a:moveTo>
                  <a:lnTo>
                    <a:pt x="8669588" y="12700"/>
                  </a:lnTo>
                  <a:lnTo>
                    <a:pt x="8724198" y="12700"/>
                  </a:lnTo>
                  <a:lnTo>
                    <a:pt x="8724198" y="3756381"/>
                  </a:lnTo>
                  <a:lnTo>
                    <a:pt x="12700" y="3756381"/>
                  </a:lnTo>
                  <a:lnTo>
                    <a:pt x="12700" y="3701771"/>
                  </a:lnTo>
                  <a:lnTo>
                    <a:pt x="0" y="3701771"/>
                  </a:lnTo>
                  <a:lnTo>
                    <a:pt x="0" y="3769081"/>
                  </a:lnTo>
                  <a:lnTo>
                    <a:pt x="8736898" y="3769081"/>
                  </a:lnTo>
                  <a:lnTo>
                    <a:pt x="8736898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8711498" cy="3743681"/>
            </a:xfrm>
            <a:custGeom>
              <a:avLst/>
              <a:gdLst/>
              <a:ahLst/>
              <a:cxnLst/>
              <a:rect r="r" b="b" t="t" l="l"/>
              <a:pathLst>
                <a:path h="3743681" w="8711498">
                  <a:moveTo>
                    <a:pt x="0" y="0"/>
                  </a:moveTo>
                  <a:lnTo>
                    <a:pt x="8711498" y="0"/>
                  </a:lnTo>
                  <a:lnTo>
                    <a:pt x="8711498" y="3743681"/>
                  </a:lnTo>
                  <a:lnTo>
                    <a:pt x="0" y="3743681"/>
                  </a:lnTo>
                  <a:close/>
                </a:path>
              </a:pathLst>
            </a:custGeom>
            <a:solidFill>
              <a:srgbClr val="E3F6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736898" cy="3769081"/>
            </a:xfrm>
            <a:custGeom>
              <a:avLst/>
              <a:gdLst/>
              <a:ahLst/>
              <a:cxnLst/>
              <a:rect r="r" b="b" t="t" l="l"/>
              <a:pathLst>
                <a:path h="3769081" w="8736898">
                  <a:moveTo>
                    <a:pt x="80010" y="3769081"/>
                  </a:moveTo>
                  <a:lnTo>
                    <a:pt x="8736898" y="3769081"/>
                  </a:lnTo>
                  <a:lnTo>
                    <a:pt x="8736898" y="80010"/>
                  </a:lnTo>
                  <a:lnTo>
                    <a:pt x="8736898" y="67310"/>
                  </a:lnTo>
                  <a:lnTo>
                    <a:pt x="8736898" y="0"/>
                  </a:lnTo>
                  <a:lnTo>
                    <a:pt x="0" y="0"/>
                  </a:lnTo>
                  <a:lnTo>
                    <a:pt x="0" y="3769081"/>
                  </a:lnTo>
                  <a:lnTo>
                    <a:pt x="67310" y="3769081"/>
                  </a:lnTo>
                  <a:lnTo>
                    <a:pt x="80010" y="3769081"/>
                  </a:lnTo>
                  <a:close/>
                  <a:moveTo>
                    <a:pt x="12700" y="12700"/>
                  </a:moveTo>
                  <a:lnTo>
                    <a:pt x="8724198" y="12700"/>
                  </a:lnTo>
                  <a:lnTo>
                    <a:pt x="8724198" y="3756381"/>
                  </a:lnTo>
                  <a:lnTo>
                    <a:pt x="12700" y="3756381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81849" y="756488"/>
            <a:ext cx="1524014" cy="1524014"/>
          </a:xfrm>
          <a:custGeom>
            <a:avLst/>
            <a:gdLst/>
            <a:ahLst/>
            <a:cxnLst/>
            <a:rect r="r" b="b" t="t" l="l"/>
            <a:pathLst>
              <a:path h="1524014" w="1524014">
                <a:moveTo>
                  <a:pt x="0" y="0"/>
                </a:moveTo>
                <a:lnTo>
                  <a:pt x="1524014" y="0"/>
                </a:lnTo>
                <a:lnTo>
                  <a:pt x="1524014" y="1524014"/>
                </a:lnTo>
                <a:lnTo>
                  <a:pt x="0" y="15240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3057651" y="7001681"/>
            <a:ext cx="2165971" cy="1878980"/>
          </a:xfrm>
          <a:custGeom>
            <a:avLst/>
            <a:gdLst/>
            <a:ahLst/>
            <a:cxnLst/>
            <a:rect r="r" b="b" t="t" l="l"/>
            <a:pathLst>
              <a:path h="1878980" w="2165971">
                <a:moveTo>
                  <a:pt x="2165971" y="0"/>
                </a:moveTo>
                <a:lnTo>
                  <a:pt x="0" y="0"/>
                </a:lnTo>
                <a:lnTo>
                  <a:pt x="0" y="1878980"/>
                </a:lnTo>
                <a:lnTo>
                  <a:pt x="2165971" y="1878980"/>
                </a:lnTo>
                <a:lnTo>
                  <a:pt x="216597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259300" y="9286875"/>
            <a:ext cx="693702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E3F6E9"/>
                </a:solidFill>
                <a:latin typeface="Poppins Bold"/>
                <a:ea typeface="Poppins Bold"/>
                <a:cs typeface="Poppins Bold"/>
                <a:sym typeface="Poppins Bold"/>
              </a:rPr>
              <a:t>12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19986" y="1186059"/>
            <a:ext cx="10653762" cy="75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5520">
                <a:solidFill>
                  <a:srgbClr val="E3F6E9"/>
                </a:solidFill>
                <a:latin typeface="Intro Rust"/>
                <a:ea typeface="Intro Rust"/>
                <a:cs typeface="Intro Rust"/>
                <a:sym typeface="Intro Rust"/>
              </a:rPr>
              <a:t>DATA FOR CLASSIFICATION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78158" y="5001975"/>
            <a:ext cx="4724958" cy="1331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3"/>
              </a:lnSpc>
            </a:pPr>
            <a:r>
              <a:rPr lang="en-US" sz="3838" b="true">
                <a:solidFill>
                  <a:srgbClr val="7373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Dependent variable</a:t>
            </a:r>
          </a:p>
          <a:p>
            <a:pPr algn="l" marL="828740" indent="-414370" lvl="1">
              <a:lnSpc>
                <a:spcPts val="5373"/>
              </a:lnSpc>
              <a:buFont typeface="Arial"/>
              <a:buChar char="•"/>
            </a:pPr>
            <a:r>
              <a:rPr lang="en-US" b="true" sz="3838">
                <a:solidFill>
                  <a:srgbClr val="7373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Cluster (1,2,3)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56699" y="4939541"/>
            <a:ext cx="5376615" cy="405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3"/>
              </a:lnSpc>
            </a:pPr>
            <a:r>
              <a:rPr lang="en-US" sz="3838" b="true">
                <a:solidFill>
                  <a:srgbClr val="7373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Independent variables</a:t>
            </a:r>
          </a:p>
          <a:p>
            <a:pPr algn="l" marL="828740" indent="-414370" lvl="1">
              <a:lnSpc>
                <a:spcPts val="5373"/>
              </a:lnSpc>
              <a:buFont typeface="Arial"/>
              <a:buChar char="•"/>
            </a:pPr>
            <a:r>
              <a:rPr lang="en-US" b="true" sz="3838">
                <a:solidFill>
                  <a:srgbClr val="7373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Quantity</a:t>
            </a:r>
          </a:p>
          <a:p>
            <a:pPr algn="l" marL="828740" indent="-414370" lvl="1">
              <a:lnSpc>
                <a:spcPts val="5373"/>
              </a:lnSpc>
              <a:buFont typeface="Arial"/>
              <a:buChar char="•"/>
            </a:pPr>
            <a:r>
              <a:rPr lang="en-US" b="true" sz="3838">
                <a:solidFill>
                  <a:srgbClr val="7373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 category</a:t>
            </a:r>
          </a:p>
          <a:p>
            <a:pPr algn="l" marL="828740" indent="-414370" lvl="1">
              <a:lnSpc>
                <a:spcPts val="5373"/>
              </a:lnSpc>
              <a:buFont typeface="Arial"/>
              <a:buChar char="•"/>
            </a:pPr>
            <a:r>
              <a:rPr lang="en-US" b="true" sz="3838">
                <a:solidFill>
                  <a:srgbClr val="7373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Gender</a:t>
            </a:r>
          </a:p>
          <a:p>
            <a:pPr algn="l" marL="828740" indent="-414370" lvl="1">
              <a:lnSpc>
                <a:spcPts val="5373"/>
              </a:lnSpc>
              <a:buFont typeface="Arial"/>
              <a:buChar char="•"/>
            </a:pPr>
            <a:r>
              <a:rPr lang="en-US" b="true" sz="3838">
                <a:solidFill>
                  <a:srgbClr val="7373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Location</a:t>
            </a:r>
          </a:p>
          <a:p>
            <a:pPr algn="l" marL="828740" indent="-414370" lvl="1">
              <a:lnSpc>
                <a:spcPts val="5373"/>
              </a:lnSpc>
              <a:buFont typeface="Arial"/>
              <a:buChar char="•"/>
            </a:pPr>
            <a:r>
              <a:rPr lang="en-US" b="true" sz="3838">
                <a:solidFill>
                  <a:srgbClr val="7373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Tenure (months)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07581" y="3047586"/>
            <a:ext cx="857049" cy="181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33"/>
              </a:lnSpc>
            </a:pPr>
            <a:r>
              <a:rPr lang="en-US" sz="10523" b="true">
                <a:solidFill>
                  <a:srgbClr val="3699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11951" y="2985152"/>
            <a:ext cx="866111" cy="181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33"/>
              </a:lnSpc>
            </a:pPr>
            <a:r>
              <a:rPr lang="en-US" sz="10523" b="true">
                <a:solidFill>
                  <a:srgbClr val="3699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BC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4922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849" y="2592988"/>
            <a:ext cx="16077911" cy="7005872"/>
            <a:chOff x="0" y="0"/>
            <a:chExt cx="8804208" cy="38363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0010" y="80010"/>
              <a:ext cx="8711498" cy="3743681"/>
            </a:xfrm>
            <a:custGeom>
              <a:avLst/>
              <a:gdLst/>
              <a:ahLst/>
              <a:cxnLst/>
              <a:rect r="r" b="b" t="t" l="l"/>
              <a:pathLst>
                <a:path h="3743681" w="8711498">
                  <a:moveTo>
                    <a:pt x="0" y="3689071"/>
                  </a:moveTo>
                  <a:lnTo>
                    <a:pt x="0" y="3743681"/>
                  </a:lnTo>
                  <a:lnTo>
                    <a:pt x="8711498" y="3743681"/>
                  </a:lnTo>
                  <a:lnTo>
                    <a:pt x="8711498" y="0"/>
                  </a:lnTo>
                  <a:lnTo>
                    <a:pt x="8656888" y="0"/>
                  </a:lnTo>
                  <a:lnTo>
                    <a:pt x="8656888" y="3689071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310" y="67310"/>
              <a:ext cx="8736898" cy="3769081"/>
            </a:xfrm>
            <a:custGeom>
              <a:avLst/>
              <a:gdLst/>
              <a:ahLst/>
              <a:cxnLst/>
              <a:rect r="r" b="b" t="t" l="l"/>
              <a:pathLst>
                <a:path h="3769081" w="8736898">
                  <a:moveTo>
                    <a:pt x="8669588" y="0"/>
                  </a:moveTo>
                  <a:lnTo>
                    <a:pt x="8669588" y="12700"/>
                  </a:lnTo>
                  <a:lnTo>
                    <a:pt x="8724198" y="12700"/>
                  </a:lnTo>
                  <a:lnTo>
                    <a:pt x="8724198" y="3756381"/>
                  </a:lnTo>
                  <a:lnTo>
                    <a:pt x="12700" y="3756381"/>
                  </a:lnTo>
                  <a:lnTo>
                    <a:pt x="12700" y="3701771"/>
                  </a:lnTo>
                  <a:lnTo>
                    <a:pt x="0" y="3701771"/>
                  </a:lnTo>
                  <a:lnTo>
                    <a:pt x="0" y="3769081"/>
                  </a:lnTo>
                  <a:lnTo>
                    <a:pt x="8736898" y="3769081"/>
                  </a:lnTo>
                  <a:lnTo>
                    <a:pt x="8736898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8711498" cy="3743681"/>
            </a:xfrm>
            <a:custGeom>
              <a:avLst/>
              <a:gdLst/>
              <a:ahLst/>
              <a:cxnLst/>
              <a:rect r="r" b="b" t="t" l="l"/>
              <a:pathLst>
                <a:path h="3743681" w="8711498">
                  <a:moveTo>
                    <a:pt x="0" y="0"/>
                  </a:moveTo>
                  <a:lnTo>
                    <a:pt x="8711498" y="0"/>
                  </a:lnTo>
                  <a:lnTo>
                    <a:pt x="8711498" y="3743681"/>
                  </a:lnTo>
                  <a:lnTo>
                    <a:pt x="0" y="3743681"/>
                  </a:lnTo>
                  <a:close/>
                </a:path>
              </a:pathLst>
            </a:custGeom>
            <a:solidFill>
              <a:srgbClr val="E3F6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736898" cy="3769081"/>
            </a:xfrm>
            <a:custGeom>
              <a:avLst/>
              <a:gdLst/>
              <a:ahLst/>
              <a:cxnLst/>
              <a:rect r="r" b="b" t="t" l="l"/>
              <a:pathLst>
                <a:path h="3769081" w="8736898">
                  <a:moveTo>
                    <a:pt x="80010" y="3769081"/>
                  </a:moveTo>
                  <a:lnTo>
                    <a:pt x="8736898" y="3769081"/>
                  </a:lnTo>
                  <a:lnTo>
                    <a:pt x="8736898" y="80010"/>
                  </a:lnTo>
                  <a:lnTo>
                    <a:pt x="8736898" y="67310"/>
                  </a:lnTo>
                  <a:lnTo>
                    <a:pt x="8736898" y="0"/>
                  </a:lnTo>
                  <a:lnTo>
                    <a:pt x="0" y="0"/>
                  </a:lnTo>
                  <a:lnTo>
                    <a:pt x="0" y="3769081"/>
                  </a:lnTo>
                  <a:lnTo>
                    <a:pt x="67310" y="3769081"/>
                  </a:lnTo>
                  <a:lnTo>
                    <a:pt x="80010" y="3769081"/>
                  </a:lnTo>
                  <a:close/>
                  <a:moveTo>
                    <a:pt x="12700" y="12700"/>
                  </a:moveTo>
                  <a:lnTo>
                    <a:pt x="8724198" y="12700"/>
                  </a:lnTo>
                  <a:lnTo>
                    <a:pt x="8724198" y="3756381"/>
                  </a:lnTo>
                  <a:lnTo>
                    <a:pt x="12700" y="3756381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81849" y="756488"/>
            <a:ext cx="1524014" cy="1524014"/>
          </a:xfrm>
          <a:custGeom>
            <a:avLst/>
            <a:gdLst/>
            <a:ahLst/>
            <a:cxnLst/>
            <a:rect r="r" b="b" t="t" l="l"/>
            <a:pathLst>
              <a:path h="1524014" w="1524014">
                <a:moveTo>
                  <a:pt x="0" y="0"/>
                </a:moveTo>
                <a:lnTo>
                  <a:pt x="1524014" y="0"/>
                </a:lnTo>
                <a:lnTo>
                  <a:pt x="1524014" y="1524014"/>
                </a:lnTo>
                <a:lnTo>
                  <a:pt x="0" y="15240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88307" y="4419389"/>
            <a:ext cx="7089123" cy="4310116"/>
          </a:xfrm>
          <a:custGeom>
            <a:avLst/>
            <a:gdLst/>
            <a:ahLst/>
            <a:cxnLst/>
            <a:rect r="r" b="b" t="t" l="l"/>
            <a:pathLst>
              <a:path h="4310116" w="7089123">
                <a:moveTo>
                  <a:pt x="0" y="0"/>
                </a:moveTo>
                <a:lnTo>
                  <a:pt x="7089123" y="0"/>
                </a:lnTo>
                <a:lnTo>
                  <a:pt x="7089123" y="4310115"/>
                </a:lnTo>
                <a:lnTo>
                  <a:pt x="0" y="43101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259300" y="9286875"/>
            <a:ext cx="693702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E3F6E9"/>
                </a:solidFill>
                <a:latin typeface="Poppins Bold"/>
                <a:ea typeface="Poppins Bold"/>
                <a:cs typeface="Poppins Bold"/>
                <a:sym typeface="Poppins Bold"/>
              </a:rPr>
              <a:t>13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1849" y="2950239"/>
            <a:ext cx="8199597" cy="61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6163" indent="-388082" lvl="1">
              <a:lnSpc>
                <a:spcPts val="5033"/>
              </a:lnSpc>
              <a:buFont typeface="Arial"/>
              <a:buChar char="•"/>
            </a:pPr>
            <a:r>
              <a:rPr lang="en-US" b="true" sz="3595">
                <a:solidFill>
                  <a:srgbClr val="7373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Balanced the data by upsampling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1849" y="3671143"/>
            <a:ext cx="7961948" cy="61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6163" indent="-388082" lvl="1">
              <a:lnSpc>
                <a:spcPts val="5033"/>
              </a:lnSpc>
              <a:buFont typeface="Arial"/>
              <a:buChar char="•"/>
            </a:pPr>
            <a:r>
              <a:rPr lang="en-US" b="true" sz="3595">
                <a:solidFill>
                  <a:srgbClr val="7373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Portitioned the data raining into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8325" y="6361130"/>
            <a:ext cx="3723322" cy="61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3"/>
              </a:lnSpc>
            </a:pPr>
            <a:r>
              <a:rPr lang="en-US" sz="3595" b="true">
                <a:solidFill>
                  <a:srgbClr val="87878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Training dataset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63496" y="6361130"/>
            <a:ext cx="2742962" cy="61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3"/>
              </a:lnSpc>
            </a:pPr>
            <a:r>
              <a:rPr lang="en-US" sz="3595" b="true">
                <a:solidFill>
                  <a:srgbClr val="87878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Holdout set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58110" y="4846655"/>
            <a:ext cx="241780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46BC8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70%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76725" y="4846655"/>
            <a:ext cx="251650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46BC8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30%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09819" y="1176662"/>
            <a:ext cx="7172259" cy="75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5520">
                <a:solidFill>
                  <a:srgbClr val="E3F6E9"/>
                </a:solidFill>
                <a:latin typeface="Intro Rust"/>
                <a:ea typeface="Intro Rust"/>
                <a:cs typeface="Intro Rust"/>
                <a:sym typeface="Intro Rust"/>
              </a:rPr>
              <a:t>DATA PARTIONING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7344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849" y="2558951"/>
            <a:ext cx="15140073" cy="7066972"/>
            <a:chOff x="0" y="0"/>
            <a:chExt cx="8290651" cy="38698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0010" y="80010"/>
              <a:ext cx="8197941" cy="3777139"/>
            </a:xfrm>
            <a:custGeom>
              <a:avLst/>
              <a:gdLst/>
              <a:ahLst/>
              <a:cxnLst/>
              <a:rect r="r" b="b" t="t" l="l"/>
              <a:pathLst>
                <a:path h="3777139" w="8197941">
                  <a:moveTo>
                    <a:pt x="0" y="3722529"/>
                  </a:moveTo>
                  <a:lnTo>
                    <a:pt x="0" y="3777139"/>
                  </a:lnTo>
                  <a:lnTo>
                    <a:pt x="8197941" y="3777139"/>
                  </a:lnTo>
                  <a:lnTo>
                    <a:pt x="8197941" y="0"/>
                  </a:lnTo>
                  <a:lnTo>
                    <a:pt x="8143331" y="0"/>
                  </a:lnTo>
                  <a:lnTo>
                    <a:pt x="8143331" y="3722529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310" y="67310"/>
              <a:ext cx="8223341" cy="3802539"/>
            </a:xfrm>
            <a:custGeom>
              <a:avLst/>
              <a:gdLst/>
              <a:ahLst/>
              <a:cxnLst/>
              <a:rect r="r" b="b" t="t" l="l"/>
              <a:pathLst>
                <a:path h="3802539" w="8223341">
                  <a:moveTo>
                    <a:pt x="8156031" y="0"/>
                  </a:moveTo>
                  <a:lnTo>
                    <a:pt x="8156031" y="12700"/>
                  </a:lnTo>
                  <a:lnTo>
                    <a:pt x="8210641" y="12700"/>
                  </a:lnTo>
                  <a:lnTo>
                    <a:pt x="8210641" y="3789839"/>
                  </a:lnTo>
                  <a:lnTo>
                    <a:pt x="12700" y="3789839"/>
                  </a:lnTo>
                  <a:lnTo>
                    <a:pt x="12700" y="3735229"/>
                  </a:lnTo>
                  <a:lnTo>
                    <a:pt x="0" y="3735229"/>
                  </a:lnTo>
                  <a:lnTo>
                    <a:pt x="0" y="3802539"/>
                  </a:lnTo>
                  <a:lnTo>
                    <a:pt x="8223341" y="3802539"/>
                  </a:lnTo>
                  <a:lnTo>
                    <a:pt x="8223341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8197941" cy="3777139"/>
            </a:xfrm>
            <a:custGeom>
              <a:avLst/>
              <a:gdLst/>
              <a:ahLst/>
              <a:cxnLst/>
              <a:rect r="r" b="b" t="t" l="l"/>
              <a:pathLst>
                <a:path h="3777139" w="8197941">
                  <a:moveTo>
                    <a:pt x="0" y="0"/>
                  </a:moveTo>
                  <a:lnTo>
                    <a:pt x="8197941" y="0"/>
                  </a:lnTo>
                  <a:lnTo>
                    <a:pt x="8197941" y="3777139"/>
                  </a:lnTo>
                  <a:lnTo>
                    <a:pt x="0" y="3777139"/>
                  </a:lnTo>
                  <a:close/>
                </a:path>
              </a:pathLst>
            </a:custGeom>
            <a:solidFill>
              <a:srgbClr val="E3F6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23341" cy="3802539"/>
            </a:xfrm>
            <a:custGeom>
              <a:avLst/>
              <a:gdLst/>
              <a:ahLst/>
              <a:cxnLst/>
              <a:rect r="r" b="b" t="t" l="l"/>
              <a:pathLst>
                <a:path h="3802539" w="8223341">
                  <a:moveTo>
                    <a:pt x="80010" y="3802539"/>
                  </a:moveTo>
                  <a:lnTo>
                    <a:pt x="8223341" y="3802539"/>
                  </a:lnTo>
                  <a:lnTo>
                    <a:pt x="8223341" y="80010"/>
                  </a:lnTo>
                  <a:lnTo>
                    <a:pt x="8223341" y="67310"/>
                  </a:lnTo>
                  <a:lnTo>
                    <a:pt x="8223341" y="0"/>
                  </a:lnTo>
                  <a:lnTo>
                    <a:pt x="0" y="0"/>
                  </a:lnTo>
                  <a:lnTo>
                    <a:pt x="0" y="3802539"/>
                  </a:lnTo>
                  <a:lnTo>
                    <a:pt x="67310" y="3802539"/>
                  </a:lnTo>
                  <a:lnTo>
                    <a:pt x="80010" y="3802539"/>
                  </a:lnTo>
                  <a:close/>
                  <a:moveTo>
                    <a:pt x="12700" y="12700"/>
                  </a:moveTo>
                  <a:lnTo>
                    <a:pt x="8210641" y="12700"/>
                  </a:lnTo>
                  <a:lnTo>
                    <a:pt x="8210641" y="3789839"/>
                  </a:lnTo>
                  <a:lnTo>
                    <a:pt x="12700" y="378983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81849" y="756488"/>
            <a:ext cx="1524014" cy="1524014"/>
          </a:xfrm>
          <a:custGeom>
            <a:avLst/>
            <a:gdLst/>
            <a:ahLst/>
            <a:cxnLst/>
            <a:rect r="r" b="b" t="t" l="l"/>
            <a:pathLst>
              <a:path h="1524014" w="1524014">
                <a:moveTo>
                  <a:pt x="0" y="0"/>
                </a:moveTo>
                <a:lnTo>
                  <a:pt x="1524014" y="0"/>
                </a:lnTo>
                <a:lnTo>
                  <a:pt x="1524014" y="1524014"/>
                </a:lnTo>
                <a:lnTo>
                  <a:pt x="0" y="15240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2126039" y="5143500"/>
          <a:ext cx="11840275" cy="3038475"/>
        </p:xfrm>
        <a:graphic>
          <a:graphicData uri="http://schemas.openxmlformats.org/drawingml/2006/table">
            <a:tbl>
              <a:tblPr/>
              <a:tblGrid>
                <a:gridCol w="2043892"/>
                <a:gridCol w="2634601"/>
                <a:gridCol w="2949876"/>
                <a:gridCol w="2042164"/>
                <a:gridCol w="2169743"/>
              </a:tblGrid>
              <a:tr h="10128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Intro Rust"/>
                          <a:ea typeface="Intro Rust"/>
                          <a:cs typeface="Intro Rust"/>
                          <a:sym typeface="Intro Rust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996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Intro Rust"/>
                          <a:ea typeface="Intro Rust"/>
                          <a:cs typeface="Intro Rust"/>
                          <a:sym typeface="Intro Rust"/>
                        </a:rPr>
                        <a:t>multinominal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996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Intro Rust"/>
                          <a:ea typeface="Intro Rust"/>
                          <a:cs typeface="Intro Rust"/>
                          <a:sym typeface="Intro Rust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996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Intro Rust"/>
                          <a:ea typeface="Intro Rust"/>
                          <a:cs typeface="Intro Rust"/>
                          <a:sym typeface="Intro Rust"/>
                        </a:rPr>
                        <a:t>knn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996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Intro Rust"/>
                          <a:ea typeface="Intro Rust"/>
                          <a:cs typeface="Intro Rust"/>
                          <a:sym typeface="Intro Rust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996A"/>
                    </a:solidFill>
                  </a:tcPr>
                </a:tc>
              </a:tr>
              <a:tr h="10128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Intro Rust"/>
                          <a:ea typeface="Intro Rust"/>
                          <a:cs typeface="Intro Rust"/>
                          <a:sym typeface="Intro Rust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996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ro Rust"/>
                          <a:ea typeface="Intro Rust"/>
                          <a:cs typeface="Intro Rust"/>
                          <a:sym typeface="Intro Rust"/>
                        </a:rPr>
                        <a:t>69.3%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3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ro Rust"/>
                          <a:ea typeface="Intro Rust"/>
                          <a:cs typeface="Intro Rust"/>
                          <a:sym typeface="Intro Rust"/>
                        </a:rPr>
                        <a:t>72.3%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3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ro Rust"/>
                          <a:ea typeface="Intro Rust"/>
                          <a:cs typeface="Intro Rust"/>
                          <a:sym typeface="Intro Rust"/>
                        </a:rPr>
                        <a:t>69.5%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3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ro Rust"/>
                          <a:ea typeface="Intro Rust"/>
                          <a:cs typeface="Intro Rust"/>
                          <a:sym typeface="Intro Rust"/>
                        </a:rPr>
                        <a:t>72.7%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3C8"/>
                    </a:solidFill>
                  </a:tcPr>
                </a:tc>
              </a:tr>
              <a:tr h="10128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Intro Rust"/>
                          <a:ea typeface="Intro Rust"/>
                          <a:cs typeface="Intro Rust"/>
                          <a:sym typeface="Intro Rust"/>
                        </a:rPr>
                        <a:t>AUC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996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ro Rust"/>
                          <a:ea typeface="Intro Rust"/>
                          <a:cs typeface="Intro Rust"/>
                          <a:sym typeface="Intro Rust"/>
                        </a:rPr>
                        <a:t>83.3%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3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ro Rust"/>
                          <a:ea typeface="Intro Rust"/>
                          <a:cs typeface="Intro Rust"/>
                          <a:sym typeface="Intro Rust"/>
                        </a:rPr>
                        <a:t>85.4%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3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ro Rust"/>
                          <a:ea typeface="Intro Rust"/>
                          <a:cs typeface="Intro Rust"/>
                          <a:sym typeface="Intro Rust"/>
                        </a:rPr>
                        <a:t>84.3%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3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ro Rust"/>
                          <a:ea typeface="Intro Rust"/>
                          <a:cs typeface="Intro Rust"/>
                          <a:sym typeface="Intro Rust"/>
                        </a:rPr>
                        <a:t>85.6%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3C8"/>
                    </a:solidFill>
                  </a:tcPr>
                </a:tc>
              </a:tr>
            </a:tbl>
          </a:graphicData>
        </a:graphic>
      </p:graphicFrame>
      <p:grpSp>
        <p:nvGrpSpPr>
          <p:cNvPr name="Group 13" id="13"/>
          <p:cNvGrpSpPr/>
          <p:nvPr/>
        </p:nvGrpSpPr>
        <p:grpSpPr>
          <a:xfrm rot="0">
            <a:off x="11826049" y="4950668"/>
            <a:ext cx="2265065" cy="3424140"/>
            <a:chOff x="0" y="0"/>
            <a:chExt cx="596560" cy="9018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96560" cy="901831"/>
            </a:xfrm>
            <a:custGeom>
              <a:avLst/>
              <a:gdLst/>
              <a:ahLst/>
              <a:cxnLst/>
              <a:rect r="r" b="b" t="t" l="l"/>
              <a:pathLst>
                <a:path h="901831" w="596560">
                  <a:moveTo>
                    <a:pt x="174316" y="0"/>
                  </a:moveTo>
                  <a:lnTo>
                    <a:pt x="422244" y="0"/>
                  </a:lnTo>
                  <a:cubicBezTo>
                    <a:pt x="518516" y="0"/>
                    <a:pt x="596560" y="78044"/>
                    <a:pt x="596560" y="174316"/>
                  </a:cubicBezTo>
                  <a:lnTo>
                    <a:pt x="596560" y="727515"/>
                  </a:lnTo>
                  <a:cubicBezTo>
                    <a:pt x="596560" y="773746"/>
                    <a:pt x="578195" y="818084"/>
                    <a:pt x="545504" y="850775"/>
                  </a:cubicBezTo>
                  <a:cubicBezTo>
                    <a:pt x="512814" y="883466"/>
                    <a:pt x="468476" y="901831"/>
                    <a:pt x="422244" y="901831"/>
                  </a:cubicBezTo>
                  <a:lnTo>
                    <a:pt x="174316" y="901831"/>
                  </a:lnTo>
                  <a:cubicBezTo>
                    <a:pt x="128085" y="901831"/>
                    <a:pt x="83747" y="883466"/>
                    <a:pt x="51056" y="850775"/>
                  </a:cubicBezTo>
                  <a:cubicBezTo>
                    <a:pt x="18365" y="818084"/>
                    <a:pt x="0" y="773746"/>
                    <a:pt x="0" y="727515"/>
                  </a:cubicBezTo>
                  <a:lnTo>
                    <a:pt x="0" y="174316"/>
                  </a:lnTo>
                  <a:cubicBezTo>
                    <a:pt x="0" y="128085"/>
                    <a:pt x="18365" y="83747"/>
                    <a:pt x="51056" y="51056"/>
                  </a:cubicBezTo>
                  <a:cubicBezTo>
                    <a:pt x="83747" y="18365"/>
                    <a:pt x="128085" y="0"/>
                    <a:pt x="1743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66601"/>
              </a:solidFill>
              <a:prstDash val="dash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96560" cy="939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259300" y="9313938"/>
            <a:ext cx="693702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46BC83"/>
                </a:solidFill>
                <a:latin typeface="Poppins Bold"/>
                <a:ea typeface="Poppins Bold"/>
                <a:cs typeface="Poppins Bold"/>
                <a:sym typeface="Poppins Bold"/>
              </a:rPr>
              <a:t>14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53840" y="1176662"/>
            <a:ext cx="6855817" cy="75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5520">
                <a:solidFill>
                  <a:srgbClr val="46BC83"/>
                </a:solidFill>
                <a:latin typeface="Intro Rust"/>
                <a:ea typeface="Intro Rust"/>
                <a:cs typeface="Intro Rust"/>
                <a:sym typeface="Intro Rust"/>
              </a:rPr>
              <a:t>CLASSIFICATIONS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05863" y="4187847"/>
            <a:ext cx="1168062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7373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Cluster ~ Quantity + Product Category + Gender + Location + Tenure Months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05863" y="3535268"/>
            <a:ext cx="1399168" cy="35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sz="2621" b="true">
                <a:solidFill>
                  <a:srgbClr val="46BC8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BC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4922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849" y="2592988"/>
            <a:ext cx="16077911" cy="7005872"/>
            <a:chOff x="0" y="0"/>
            <a:chExt cx="8804208" cy="38363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0010" y="80010"/>
              <a:ext cx="8711498" cy="3743681"/>
            </a:xfrm>
            <a:custGeom>
              <a:avLst/>
              <a:gdLst/>
              <a:ahLst/>
              <a:cxnLst/>
              <a:rect r="r" b="b" t="t" l="l"/>
              <a:pathLst>
                <a:path h="3743681" w="8711498">
                  <a:moveTo>
                    <a:pt x="0" y="3689071"/>
                  </a:moveTo>
                  <a:lnTo>
                    <a:pt x="0" y="3743681"/>
                  </a:lnTo>
                  <a:lnTo>
                    <a:pt x="8711498" y="3743681"/>
                  </a:lnTo>
                  <a:lnTo>
                    <a:pt x="8711498" y="0"/>
                  </a:lnTo>
                  <a:lnTo>
                    <a:pt x="8656888" y="0"/>
                  </a:lnTo>
                  <a:lnTo>
                    <a:pt x="8656888" y="3689071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310" y="67310"/>
              <a:ext cx="8736898" cy="3769081"/>
            </a:xfrm>
            <a:custGeom>
              <a:avLst/>
              <a:gdLst/>
              <a:ahLst/>
              <a:cxnLst/>
              <a:rect r="r" b="b" t="t" l="l"/>
              <a:pathLst>
                <a:path h="3769081" w="8736898">
                  <a:moveTo>
                    <a:pt x="8669588" y="0"/>
                  </a:moveTo>
                  <a:lnTo>
                    <a:pt x="8669588" y="12700"/>
                  </a:lnTo>
                  <a:lnTo>
                    <a:pt x="8724198" y="12700"/>
                  </a:lnTo>
                  <a:lnTo>
                    <a:pt x="8724198" y="3756381"/>
                  </a:lnTo>
                  <a:lnTo>
                    <a:pt x="12700" y="3756381"/>
                  </a:lnTo>
                  <a:lnTo>
                    <a:pt x="12700" y="3701771"/>
                  </a:lnTo>
                  <a:lnTo>
                    <a:pt x="0" y="3701771"/>
                  </a:lnTo>
                  <a:lnTo>
                    <a:pt x="0" y="3769081"/>
                  </a:lnTo>
                  <a:lnTo>
                    <a:pt x="8736898" y="3769081"/>
                  </a:lnTo>
                  <a:lnTo>
                    <a:pt x="8736898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8711498" cy="3743681"/>
            </a:xfrm>
            <a:custGeom>
              <a:avLst/>
              <a:gdLst/>
              <a:ahLst/>
              <a:cxnLst/>
              <a:rect r="r" b="b" t="t" l="l"/>
              <a:pathLst>
                <a:path h="3743681" w="8711498">
                  <a:moveTo>
                    <a:pt x="0" y="0"/>
                  </a:moveTo>
                  <a:lnTo>
                    <a:pt x="8711498" y="0"/>
                  </a:lnTo>
                  <a:lnTo>
                    <a:pt x="8711498" y="3743681"/>
                  </a:lnTo>
                  <a:lnTo>
                    <a:pt x="0" y="3743681"/>
                  </a:lnTo>
                  <a:close/>
                </a:path>
              </a:pathLst>
            </a:custGeom>
            <a:solidFill>
              <a:srgbClr val="E3F6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736898" cy="3769081"/>
            </a:xfrm>
            <a:custGeom>
              <a:avLst/>
              <a:gdLst/>
              <a:ahLst/>
              <a:cxnLst/>
              <a:rect r="r" b="b" t="t" l="l"/>
              <a:pathLst>
                <a:path h="3769081" w="8736898">
                  <a:moveTo>
                    <a:pt x="80010" y="3769081"/>
                  </a:moveTo>
                  <a:lnTo>
                    <a:pt x="8736898" y="3769081"/>
                  </a:lnTo>
                  <a:lnTo>
                    <a:pt x="8736898" y="80010"/>
                  </a:lnTo>
                  <a:lnTo>
                    <a:pt x="8736898" y="67310"/>
                  </a:lnTo>
                  <a:lnTo>
                    <a:pt x="8736898" y="0"/>
                  </a:lnTo>
                  <a:lnTo>
                    <a:pt x="0" y="0"/>
                  </a:lnTo>
                  <a:lnTo>
                    <a:pt x="0" y="3769081"/>
                  </a:lnTo>
                  <a:lnTo>
                    <a:pt x="67310" y="3769081"/>
                  </a:lnTo>
                  <a:lnTo>
                    <a:pt x="80010" y="3769081"/>
                  </a:lnTo>
                  <a:close/>
                  <a:moveTo>
                    <a:pt x="12700" y="12700"/>
                  </a:moveTo>
                  <a:lnTo>
                    <a:pt x="8724198" y="12700"/>
                  </a:lnTo>
                  <a:lnTo>
                    <a:pt x="8724198" y="3756381"/>
                  </a:lnTo>
                  <a:lnTo>
                    <a:pt x="12700" y="3756381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81849" y="756488"/>
            <a:ext cx="1524014" cy="1524014"/>
          </a:xfrm>
          <a:custGeom>
            <a:avLst/>
            <a:gdLst/>
            <a:ahLst/>
            <a:cxnLst/>
            <a:rect r="r" b="b" t="t" l="l"/>
            <a:pathLst>
              <a:path h="1524014" w="1524014">
                <a:moveTo>
                  <a:pt x="0" y="0"/>
                </a:moveTo>
                <a:lnTo>
                  <a:pt x="1524014" y="0"/>
                </a:lnTo>
                <a:lnTo>
                  <a:pt x="1524014" y="1524014"/>
                </a:lnTo>
                <a:lnTo>
                  <a:pt x="0" y="15240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116760" y="3903311"/>
            <a:ext cx="10389236" cy="5354989"/>
          </a:xfrm>
          <a:custGeom>
            <a:avLst/>
            <a:gdLst/>
            <a:ahLst/>
            <a:cxnLst/>
            <a:rect r="r" b="b" t="t" l="l"/>
            <a:pathLst>
              <a:path h="5354989" w="10389236">
                <a:moveTo>
                  <a:pt x="0" y="0"/>
                </a:moveTo>
                <a:lnTo>
                  <a:pt x="10389236" y="0"/>
                </a:lnTo>
                <a:lnTo>
                  <a:pt x="10389236" y="5354989"/>
                </a:lnTo>
                <a:lnTo>
                  <a:pt x="0" y="53549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443856" y="6683500"/>
            <a:ext cx="3053422" cy="1490661"/>
            <a:chOff x="0" y="0"/>
            <a:chExt cx="804193" cy="3926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04193" cy="392602"/>
            </a:xfrm>
            <a:custGeom>
              <a:avLst/>
              <a:gdLst/>
              <a:ahLst/>
              <a:cxnLst/>
              <a:rect r="r" b="b" t="t" l="l"/>
              <a:pathLst>
                <a:path h="392602" w="804193">
                  <a:moveTo>
                    <a:pt x="73529" y="0"/>
                  </a:moveTo>
                  <a:lnTo>
                    <a:pt x="730664" y="0"/>
                  </a:lnTo>
                  <a:cubicBezTo>
                    <a:pt x="771273" y="0"/>
                    <a:pt x="804193" y="32920"/>
                    <a:pt x="804193" y="73529"/>
                  </a:cubicBezTo>
                  <a:lnTo>
                    <a:pt x="804193" y="319073"/>
                  </a:lnTo>
                  <a:cubicBezTo>
                    <a:pt x="804193" y="338574"/>
                    <a:pt x="796447" y="357277"/>
                    <a:pt x="782657" y="371066"/>
                  </a:cubicBezTo>
                  <a:cubicBezTo>
                    <a:pt x="768868" y="384855"/>
                    <a:pt x="750165" y="392602"/>
                    <a:pt x="730664" y="392602"/>
                  </a:cubicBezTo>
                  <a:lnTo>
                    <a:pt x="73529" y="392602"/>
                  </a:lnTo>
                  <a:cubicBezTo>
                    <a:pt x="54028" y="392602"/>
                    <a:pt x="35326" y="384855"/>
                    <a:pt x="21536" y="371066"/>
                  </a:cubicBezTo>
                  <a:cubicBezTo>
                    <a:pt x="7747" y="357277"/>
                    <a:pt x="0" y="338574"/>
                    <a:pt x="0" y="319073"/>
                  </a:cubicBezTo>
                  <a:lnTo>
                    <a:pt x="0" y="73529"/>
                  </a:lnTo>
                  <a:cubicBezTo>
                    <a:pt x="0" y="54028"/>
                    <a:pt x="7747" y="35326"/>
                    <a:pt x="21536" y="21536"/>
                  </a:cubicBezTo>
                  <a:cubicBezTo>
                    <a:pt x="35326" y="7747"/>
                    <a:pt x="54028" y="0"/>
                    <a:pt x="73529" y="0"/>
                  </a:cubicBezTo>
                  <a:close/>
                </a:path>
              </a:pathLst>
            </a:custGeom>
            <a:solidFill>
              <a:srgbClr val="36996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38100"/>
              <a:ext cx="804193" cy="354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6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43856" y="2958306"/>
            <a:ext cx="3053422" cy="1490661"/>
            <a:chOff x="0" y="0"/>
            <a:chExt cx="804193" cy="3926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04193" cy="392602"/>
            </a:xfrm>
            <a:custGeom>
              <a:avLst/>
              <a:gdLst/>
              <a:ahLst/>
              <a:cxnLst/>
              <a:rect r="r" b="b" t="t" l="l"/>
              <a:pathLst>
                <a:path h="392602" w="804193">
                  <a:moveTo>
                    <a:pt x="73529" y="0"/>
                  </a:moveTo>
                  <a:lnTo>
                    <a:pt x="730664" y="0"/>
                  </a:lnTo>
                  <a:cubicBezTo>
                    <a:pt x="771273" y="0"/>
                    <a:pt x="804193" y="32920"/>
                    <a:pt x="804193" y="73529"/>
                  </a:cubicBezTo>
                  <a:lnTo>
                    <a:pt x="804193" y="319073"/>
                  </a:lnTo>
                  <a:cubicBezTo>
                    <a:pt x="804193" y="338574"/>
                    <a:pt x="796447" y="357277"/>
                    <a:pt x="782657" y="371066"/>
                  </a:cubicBezTo>
                  <a:cubicBezTo>
                    <a:pt x="768868" y="384855"/>
                    <a:pt x="750165" y="392602"/>
                    <a:pt x="730664" y="392602"/>
                  </a:cubicBezTo>
                  <a:lnTo>
                    <a:pt x="73529" y="392602"/>
                  </a:lnTo>
                  <a:cubicBezTo>
                    <a:pt x="54028" y="392602"/>
                    <a:pt x="35326" y="384855"/>
                    <a:pt x="21536" y="371066"/>
                  </a:cubicBezTo>
                  <a:cubicBezTo>
                    <a:pt x="7747" y="357277"/>
                    <a:pt x="0" y="338574"/>
                    <a:pt x="0" y="319073"/>
                  </a:cubicBezTo>
                  <a:lnTo>
                    <a:pt x="0" y="73529"/>
                  </a:lnTo>
                  <a:cubicBezTo>
                    <a:pt x="0" y="54028"/>
                    <a:pt x="7747" y="35326"/>
                    <a:pt x="21536" y="21536"/>
                  </a:cubicBezTo>
                  <a:cubicBezTo>
                    <a:pt x="35326" y="7747"/>
                    <a:pt x="54028" y="0"/>
                    <a:pt x="73529" y="0"/>
                  </a:cubicBezTo>
                  <a:close/>
                </a:path>
              </a:pathLst>
            </a:custGeom>
            <a:solidFill>
              <a:srgbClr val="36996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38100"/>
              <a:ext cx="804193" cy="354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6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43856" y="4821363"/>
            <a:ext cx="3053422" cy="1490661"/>
            <a:chOff x="0" y="0"/>
            <a:chExt cx="804193" cy="39260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04193" cy="392602"/>
            </a:xfrm>
            <a:custGeom>
              <a:avLst/>
              <a:gdLst/>
              <a:ahLst/>
              <a:cxnLst/>
              <a:rect r="r" b="b" t="t" l="l"/>
              <a:pathLst>
                <a:path h="392602" w="804193">
                  <a:moveTo>
                    <a:pt x="73529" y="0"/>
                  </a:moveTo>
                  <a:lnTo>
                    <a:pt x="730664" y="0"/>
                  </a:lnTo>
                  <a:cubicBezTo>
                    <a:pt x="771273" y="0"/>
                    <a:pt x="804193" y="32920"/>
                    <a:pt x="804193" y="73529"/>
                  </a:cubicBezTo>
                  <a:lnTo>
                    <a:pt x="804193" y="319073"/>
                  </a:lnTo>
                  <a:cubicBezTo>
                    <a:pt x="804193" y="338574"/>
                    <a:pt x="796447" y="357277"/>
                    <a:pt x="782657" y="371066"/>
                  </a:cubicBezTo>
                  <a:cubicBezTo>
                    <a:pt x="768868" y="384855"/>
                    <a:pt x="750165" y="392602"/>
                    <a:pt x="730664" y="392602"/>
                  </a:cubicBezTo>
                  <a:lnTo>
                    <a:pt x="73529" y="392602"/>
                  </a:lnTo>
                  <a:cubicBezTo>
                    <a:pt x="54028" y="392602"/>
                    <a:pt x="35326" y="384855"/>
                    <a:pt x="21536" y="371066"/>
                  </a:cubicBezTo>
                  <a:cubicBezTo>
                    <a:pt x="7747" y="357277"/>
                    <a:pt x="0" y="338574"/>
                    <a:pt x="0" y="319073"/>
                  </a:cubicBezTo>
                  <a:lnTo>
                    <a:pt x="0" y="73529"/>
                  </a:lnTo>
                  <a:cubicBezTo>
                    <a:pt x="0" y="54028"/>
                    <a:pt x="7747" y="35326"/>
                    <a:pt x="21536" y="21536"/>
                  </a:cubicBezTo>
                  <a:cubicBezTo>
                    <a:pt x="35326" y="7747"/>
                    <a:pt x="54028" y="0"/>
                    <a:pt x="73529" y="0"/>
                  </a:cubicBezTo>
                  <a:close/>
                </a:path>
              </a:pathLst>
            </a:custGeom>
            <a:solidFill>
              <a:srgbClr val="36996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38100"/>
              <a:ext cx="804193" cy="354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6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926511" y="3298044"/>
            <a:ext cx="558704" cy="811185"/>
          </a:xfrm>
          <a:custGeom>
            <a:avLst/>
            <a:gdLst/>
            <a:ahLst/>
            <a:cxnLst/>
            <a:rect r="r" b="b" t="t" l="l"/>
            <a:pathLst>
              <a:path h="811185" w="558704">
                <a:moveTo>
                  <a:pt x="0" y="0"/>
                </a:moveTo>
                <a:lnTo>
                  <a:pt x="558704" y="0"/>
                </a:lnTo>
                <a:lnTo>
                  <a:pt x="558704" y="811185"/>
                </a:lnTo>
                <a:lnTo>
                  <a:pt x="0" y="8111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259300" y="9286875"/>
            <a:ext cx="693702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E3F6E9"/>
                </a:solidFill>
                <a:latin typeface="Poppins Bold"/>
                <a:ea typeface="Poppins Bold"/>
                <a:cs typeface="Poppins Bold"/>
                <a:sym typeface="Poppins Bold"/>
              </a:rPr>
              <a:t>15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88852" y="1186059"/>
            <a:ext cx="6855817" cy="75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5520">
                <a:solidFill>
                  <a:srgbClr val="E3F6E9"/>
                </a:solidFill>
                <a:latin typeface="Intro Rust"/>
                <a:ea typeface="Intro Rust"/>
                <a:cs typeface="Intro Rust"/>
                <a:sym typeface="Intro Rust"/>
              </a:rPr>
              <a:t>XGBOOST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63548" y="3543651"/>
            <a:ext cx="4999028" cy="35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sz="2621" b="true">
                <a:solidFill>
                  <a:srgbClr val="7373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IMPORTANCE PLOT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688852" y="3374244"/>
            <a:ext cx="1808426" cy="67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93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 0.3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17352" y="4961421"/>
            <a:ext cx="2306430" cy="40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b="true" sz="292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MAX DEPTH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696654" y="5439879"/>
            <a:ext cx="547826" cy="67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93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17352" y="6826375"/>
            <a:ext cx="2306430" cy="40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b="true" sz="292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NROUND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08706" y="7304833"/>
            <a:ext cx="1284359" cy="67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93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100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7344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849" y="2558951"/>
            <a:ext cx="15055015" cy="7728049"/>
            <a:chOff x="0" y="0"/>
            <a:chExt cx="8244074" cy="42318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0010" y="80010"/>
              <a:ext cx="8151364" cy="4139143"/>
            </a:xfrm>
            <a:custGeom>
              <a:avLst/>
              <a:gdLst/>
              <a:ahLst/>
              <a:cxnLst/>
              <a:rect r="r" b="b" t="t" l="l"/>
              <a:pathLst>
                <a:path h="4139143" w="8151364">
                  <a:moveTo>
                    <a:pt x="0" y="4084533"/>
                  </a:moveTo>
                  <a:lnTo>
                    <a:pt x="0" y="4139143"/>
                  </a:lnTo>
                  <a:lnTo>
                    <a:pt x="8151364" y="4139143"/>
                  </a:lnTo>
                  <a:lnTo>
                    <a:pt x="8151364" y="0"/>
                  </a:lnTo>
                  <a:lnTo>
                    <a:pt x="8096754" y="0"/>
                  </a:lnTo>
                  <a:lnTo>
                    <a:pt x="8096754" y="4084533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310" y="67310"/>
              <a:ext cx="8176764" cy="4164543"/>
            </a:xfrm>
            <a:custGeom>
              <a:avLst/>
              <a:gdLst/>
              <a:ahLst/>
              <a:cxnLst/>
              <a:rect r="r" b="b" t="t" l="l"/>
              <a:pathLst>
                <a:path h="4164543" w="8176764">
                  <a:moveTo>
                    <a:pt x="8109454" y="0"/>
                  </a:moveTo>
                  <a:lnTo>
                    <a:pt x="8109454" y="12700"/>
                  </a:lnTo>
                  <a:lnTo>
                    <a:pt x="8164064" y="12700"/>
                  </a:lnTo>
                  <a:lnTo>
                    <a:pt x="8164064" y="4151843"/>
                  </a:lnTo>
                  <a:lnTo>
                    <a:pt x="12700" y="4151843"/>
                  </a:lnTo>
                  <a:lnTo>
                    <a:pt x="12700" y="4097233"/>
                  </a:lnTo>
                  <a:lnTo>
                    <a:pt x="0" y="4097233"/>
                  </a:lnTo>
                  <a:lnTo>
                    <a:pt x="0" y="4164543"/>
                  </a:lnTo>
                  <a:lnTo>
                    <a:pt x="8176764" y="4164543"/>
                  </a:lnTo>
                  <a:lnTo>
                    <a:pt x="817676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8151364" cy="4139143"/>
            </a:xfrm>
            <a:custGeom>
              <a:avLst/>
              <a:gdLst/>
              <a:ahLst/>
              <a:cxnLst/>
              <a:rect r="r" b="b" t="t" l="l"/>
              <a:pathLst>
                <a:path h="4139143" w="8151364">
                  <a:moveTo>
                    <a:pt x="0" y="0"/>
                  </a:moveTo>
                  <a:lnTo>
                    <a:pt x="8151364" y="0"/>
                  </a:lnTo>
                  <a:lnTo>
                    <a:pt x="8151364" y="4139143"/>
                  </a:lnTo>
                  <a:lnTo>
                    <a:pt x="0" y="4139143"/>
                  </a:lnTo>
                  <a:close/>
                </a:path>
              </a:pathLst>
            </a:custGeom>
            <a:solidFill>
              <a:srgbClr val="E3F6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76764" cy="4164543"/>
            </a:xfrm>
            <a:custGeom>
              <a:avLst/>
              <a:gdLst/>
              <a:ahLst/>
              <a:cxnLst/>
              <a:rect r="r" b="b" t="t" l="l"/>
              <a:pathLst>
                <a:path h="4164543" w="8176764">
                  <a:moveTo>
                    <a:pt x="80010" y="4164543"/>
                  </a:moveTo>
                  <a:lnTo>
                    <a:pt x="8176764" y="4164543"/>
                  </a:lnTo>
                  <a:lnTo>
                    <a:pt x="8176764" y="80010"/>
                  </a:lnTo>
                  <a:lnTo>
                    <a:pt x="8176764" y="67310"/>
                  </a:lnTo>
                  <a:lnTo>
                    <a:pt x="8176764" y="0"/>
                  </a:lnTo>
                  <a:lnTo>
                    <a:pt x="0" y="0"/>
                  </a:lnTo>
                  <a:lnTo>
                    <a:pt x="0" y="4164543"/>
                  </a:lnTo>
                  <a:lnTo>
                    <a:pt x="67310" y="4164543"/>
                  </a:lnTo>
                  <a:lnTo>
                    <a:pt x="80010" y="4164543"/>
                  </a:lnTo>
                  <a:close/>
                  <a:moveTo>
                    <a:pt x="12700" y="12700"/>
                  </a:moveTo>
                  <a:lnTo>
                    <a:pt x="8164064" y="12700"/>
                  </a:lnTo>
                  <a:lnTo>
                    <a:pt x="8164064" y="4151843"/>
                  </a:lnTo>
                  <a:lnTo>
                    <a:pt x="12700" y="4151843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81849" y="896127"/>
            <a:ext cx="1403159" cy="1257741"/>
          </a:xfrm>
          <a:custGeom>
            <a:avLst/>
            <a:gdLst/>
            <a:ahLst/>
            <a:cxnLst/>
            <a:rect r="r" b="b" t="t" l="l"/>
            <a:pathLst>
              <a:path h="1257741" w="1403159">
                <a:moveTo>
                  <a:pt x="0" y="0"/>
                </a:moveTo>
                <a:lnTo>
                  <a:pt x="1403159" y="0"/>
                </a:lnTo>
                <a:lnTo>
                  <a:pt x="1403159" y="1257741"/>
                </a:lnTo>
                <a:lnTo>
                  <a:pt x="0" y="12577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1556605" y="2558951"/>
          <a:ext cx="13390562" cy="7515225"/>
        </p:xfrm>
        <a:graphic>
          <a:graphicData uri="http://schemas.openxmlformats.org/drawingml/2006/table">
            <a:tbl>
              <a:tblPr/>
              <a:tblGrid>
                <a:gridCol w="2678112"/>
                <a:gridCol w="2678112"/>
                <a:gridCol w="2678112"/>
                <a:gridCol w="2678112"/>
                <a:gridCol w="2678112"/>
              </a:tblGrid>
              <a:tr h="7467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Antecedents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Consequents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Support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Confidence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Lift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7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Bags, office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Drinkware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0.01428514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0.5424242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5.385774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7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Bags, Lifestyle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Office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0.01017517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0.6800000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4.833091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7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Bags, Drinkware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Office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0.01428514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0.6580882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4.677354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7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Drinkware, Lifestyle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Office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0.01671921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0.6466049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4.595736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7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Notebook &amp; Journals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Office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0.01384622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0.5596774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3.9977900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7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Apparel, Lifestyle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Office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0.01707833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0.5162847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3.669487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7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Lifestyle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Office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0.03511432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0.5140187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3.653381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46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Headgear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Apparel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0.01731774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0.6439169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1.985140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7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Drinkware, Lifestyle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Apparel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0.01356690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0.5246914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1.617578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3" id="13"/>
          <p:cNvGrpSpPr/>
          <p:nvPr/>
        </p:nvGrpSpPr>
        <p:grpSpPr>
          <a:xfrm rot="0">
            <a:off x="9509656" y="3326573"/>
            <a:ext cx="2791487" cy="682969"/>
            <a:chOff x="0" y="0"/>
            <a:chExt cx="1000059" cy="2446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00059" cy="244676"/>
            </a:xfrm>
            <a:custGeom>
              <a:avLst/>
              <a:gdLst/>
              <a:ahLst/>
              <a:cxnLst/>
              <a:rect r="r" b="b" t="t" l="l"/>
              <a:pathLst>
                <a:path h="244676" w="1000059">
                  <a:moveTo>
                    <a:pt x="796859" y="0"/>
                  </a:moveTo>
                  <a:cubicBezTo>
                    <a:pt x="909084" y="0"/>
                    <a:pt x="1000059" y="54773"/>
                    <a:pt x="1000059" y="122338"/>
                  </a:cubicBezTo>
                  <a:cubicBezTo>
                    <a:pt x="1000059" y="189903"/>
                    <a:pt x="909084" y="244676"/>
                    <a:pt x="796859" y="244676"/>
                  </a:cubicBezTo>
                  <a:lnTo>
                    <a:pt x="203200" y="244676"/>
                  </a:lnTo>
                  <a:cubicBezTo>
                    <a:pt x="90976" y="244676"/>
                    <a:pt x="0" y="189903"/>
                    <a:pt x="0" y="122338"/>
                  </a:cubicBezTo>
                  <a:cubicBezTo>
                    <a:pt x="0" y="5477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5757"/>
              </a:solidFill>
              <a:prstDash val="dash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38100"/>
              <a:ext cx="1000059" cy="206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6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259300" y="9313938"/>
            <a:ext cx="693702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46BC83"/>
                </a:solidFill>
                <a:latin typeface="Poppins Bold"/>
                <a:ea typeface="Poppins Bold"/>
                <a:cs typeface="Poppins Bold"/>
                <a:sym typeface="Poppins Bold"/>
              </a:rPr>
              <a:t>16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45573" y="832688"/>
            <a:ext cx="9682783" cy="75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5520">
                <a:solidFill>
                  <a:srgbClr val="46BC83"/>
                </a:solidFill>
                <a:latin typeface="Intro Rust"/>
                <a:ea typeface="Intro Rust"/>
                <a:cs typeface="Intro Rust"/>
                <a:sym typeface="Intro Rust"/>
              </a:rPr>
              <a:t>MARKET BASKET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45573" y="1601197"/>
            <a:ext cx="7364670" cy="75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5520">
                <a:solidFill>
                  <a:srgbClr val="7ED957"/>
                </a:solidFill>
                <a:latin typeface="Intro Rust"/>
                <a:ea typeface="Intro Rust"/>
                <a:cs typeface="Intro Rust"/>
                <a:sym typeface="Intro Rust"/>
              </a:rPr>
              <a:t>ASSOCIATION RULE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155680" y="3326573"/>
            <a:ext cx="2791487" cy="682969"/>
            <a:chOff x="0" y="0"/>
            <a:chExt cx="1000059" cy="2446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00059" cy="244676"/>
            </a:xfrm>
            <a:custGeom>
              <a:avLst/>
              <a:gdLst/>
              <a:ahLst/>
              <a:cxnLst/>
              <a:rect r="r" b="b" t="t" l="l"/>
              <a:pathLst>
                <a:path h="244676" w="1000059">
                  <a:moveTo>
                    <a:pt x="796859" y="0"/>
                  </a:moveTo>
                  <a:cubicBezTo>
                    <a:pt x="909084" y="0"/>
                    <a:pt x="1000059" y="54773"/>
                    <a:pt x="1000059" y="122338"/>
                  </a:cubicBezTo>
                  <a:cubicBezTo>
                    <a:pt x="1000059" y="189903"/>
                    <a:pt x="909084" y="244676"/>
                    <a:pt x="796859" y="244676"/>
                  </a:cubicBezTo>
                  <a:lnTo>
                    <a:pt x="203200" y="244676"/>
                  </a:lnTo>
                  <a:cubicBezTo>
                    <a:pt x="90976" y="244676"/>
                    <a:pt x="0" y="189903"/>
                    <a:pt x="0" y="122338"/>
                  </a:cubicBezTo>
                  <a:cubicBezTo>
                    <a:pt x="0" y="5477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5757"/>
              </a:solidFill>
              <a:prstDash val="dash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38100"/>
              <a:ext cx="1000059" cy="206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6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 flipV="true">
            <a:off x="11713725" y="1943031"/>
            <a:ext cx="839241" cy="14675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14957644" y="3689441"/>
            <a:ext cx="1275479" cy="94148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4" id="24"/>
          <p:cNvSpPr txBox="true"/>
          <p:nvPr/>
        </p:nvSpPr>
        <p:spPr>
          <a:xfrm rot="0">
            <a:off x="12655357" y="1726798"/>
            <a:ext cx="1792132" cy="38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21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P(Drinkware)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736864" y="4630016"/>
            <a:ext cx="2480325" cy="1350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7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Chance of buying  Drinkware compared to randomly suggesting an item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BC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4922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849" y="2592988"/>
            <a:ext cx="15551274" cy="7005872"/>
            <a:chOff x="0" y="0"/>
            <a:chExt cx="8515823" cy="38363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0010" y="80010"/>
              <a:ext cx="8423114" cy="3743681"/>
            </a:xfrm>
            <a:custGeom>
              <a:avLst/>
              <a:gdLst/>
              <a:ahLst/>
              <a:cxnLst/>
              <a:rect r="r" b="b" t="t" l="l"/>
              <a:pathLst>
                <a:path h="3743681" w="8423114">
                  <a:moveTo>
                    <a:pt x="0" y="3689071"/>
                  </a:moveTo>
                  <a:lnTo>
                    <a:pt x="0" y="3743681"/>
                  </a:lnTo>
                  <a:lnTo>
                    <a:pt x="8423114" y="3743681"/>
                  </a:lnTo>
                  <a:lnTo>
                    <a:pt x="8423114" y="0"/>
                  </a:lnTo>
                  <a:lnTo>
                    <a:pt x="8368503" y="0"/>
                  </a:lnTo>
                  <a:lnTo>
                    <a:pt x="8368503" y="3689071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310" y="67310"/>
              <a:ext cx="8448514" cy="3769081"/>
            </a:xfrm>
            <a:custGeom>
              <a:avLst/>
              <a:gdLst/>
              <a:ahLst/>
              <a:cxnLst/>
              <a:rect r="r" b="b" t="t" l="l"/>
              <a:pathLst>
                <a:path h="3769081" w="8448514">
                  <a:moveTo>
                    <a:pt x="8381203" y="0"/>
                  </a:moveTo>
                  <a:lnTo>
                    <a:pt x="8381203" y="12700"/>
                  </a:lnTo>
                  <a:lnTo>
                    <a:pt x="8435814" y="12700"/>
                  </a:lnTo>
                  <a:lnTo>
                    <a:pt x="8435814" y="3756381"/>
                  </a:lnTo>
                  <a:lnTo>
                    <a:pt x="12700" y="3756381"/>
                  </a:lnTo>
                  <a:lnTo>
                    <a:pt x="12700" y="3701771"/>
                  </a:lnTo>
                  <a:lnTo>
                    <a:pt x="0" y="3701771"/>
                  </a:lnTo>
                  <a:lnTo>
                    <a:pt x="0" y="3769081"/>
                  </a:lnTo>
                  <a:lnTo>
                    <a:pt x="8448514" y="3769081"/>
                  </a:lnTo>
                  <a:lnTo>
                    <a:pt x="844851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8423113" cy="3743681"/>
            </a:xfrm>
            <a:custGeom>
              <a:avLst/>
              <a:gdLst/>
              <a:ahLst/>
              <a:cxnLst/>
              <a:rect r="r" b="b" t="t" l="l"/>
              <a:pathLst>
                <a:path h="3743681" w="8423113">
                  <a:moveTo>
                    <a:pt x="0" y="0"/>
                  </a:moveTo>
                  <a:lnTo>
                    <a:pt x="8423113" y="0"/>
                  </a:lnTo>
                  <a:lnTo>
                    <a:pt x="8423113" y="3743681"/>
                  </a:lnTo>
                  <a:lnTo>
                    <a:pt x="0" y="3743681"/>
                  </a:lnTo>
                  <a:close/>
                </a:path>
              </a:pathLst>
            </a:custGeom>
            <a:solidFill>
              <a:srgbClr val="E3F6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48514" cy="3769081"/>
            </a:xfrm>
            <a:custGeom>
              <a:avLst/>
              <a:gdLst/>
              <a:ahLst/>
              <a:cxnLst/>
              <a:rect r="r" b="b" t="t" l="l"/>
              <a:pathLst>
                <a:path h="3769081" w="8448514">
                  <a:moveTo>
                    <a:pt x="80010" y="3769081"/>
                  </a:moveTo>
                  <a:lnTo>
                    <a:pt x="8448514" y="3769081"/>
                  </a:lnTo>
                  <a:lnTo>
                    <a:pt x="8448514" y="80010"/>
                  </a:lnTo>
                  <a:lnTo>
                    <a:pt x="8448514" y="67310"/>
                  </a:lnTo>
                  <a:lnTo>
                    <a:pt x="8448514" y="0"/>
                  </a:lnTo>
                  <a:lnTo>
                    <a:pt x="0" y="0"/>
                  </a:lnTo>
                  <a:lnTo>
                    <a:pt x="0" y="3769081"/>
                  </a:lnTo>
                  <a:lnTo>
                    <a:pt x="67310" y="3769081"/>
                  </a:lnTo>
                  <a:lnTo>
                    <a:pt x="80010" y="3769081"/>
                  </a:lnTo>
                  <a:close/>
                  <a:moveTo>
                    <a:pt x="12700" y="12700"/>
                  </a:moveTo>
                  <a:lnTo>
                    <a:pt x="8435813" y="12700"/>
                  </a:lnTo>
                  <a:lnTo>
                    <a:pt x="8435813" y="3756381"/>
                  </a:lnTo>
                  <a:lnTo>
                    <a:pt x="12700" y="3756381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81849" y="756488"/>
            <a:ext cx="1524014" cy="1524014"/>
          </a:xfrm>
          <a:custGeom>
            <a:avLst/>
            <a:gdLst/>
            <a:ahLst/>
            <a:cxnLst/>
            <a:rect r="r" b="b" t="t" l="l"/>
            <a:pathLst>
              <a:path h="1524014" w="1524014">
                <a:moveTo>
                  <a:pt x="0" y="0"/>
                </a:moveTo>
                <a:lnTo>
                  <a:pt x="1524014" y="0"/>
                </a:lnTo>
                <a:lnTo>
                  <a:pt x="1524014" y="1524014"/>
                </a:lnTo>
                <a:lnTo>
                  <a:pt x="0" y="15240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300" y="9286875"/>
            <a:ext cx="693702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E3F6E9"/>
                </a:solidFill>
                <a:latin typeface="Poppins Bold"/>
                <a:ea typeface="Poppins Bold"/>
                <a:cs typeface="Poppins Bold"/>
                <a:sym typeface="Poppins Bold"/>
              </a:rPr>
              <a:t>17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28374" y="1104900"/>
            <a:ext cx="7053704" cy="75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5520">
                <a:solidFill>
                  <a:srgbClr val="E3F6E9"/>
                </a:solidFill>
                <a:latin typeface="Intro Rust"/>
                <a:ea typeface="Intro Rust"/>
                <a:cs typeface="Intro Rust"/>
                <a:sym typeface="Intro Rust"/>
              </a:rPr>
              <a:t>RECOMMENDATION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0897" y="3004611"/>
            <a:ext cx="14448602" cy="5487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368"/>
              </a:lnSpc>
              <a:buFont typeface="Arial"/>
              <a:buChar char="•"/>
            </a:pPr>
            <a:r>
              <a:rPr lang="en-US" b="true" sz="2400">
                <a:solidFill>
                  <a:srgbClr val="02020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Location-Based Targeting:</a:t>
            </a:r>
            <a:r>
              <a:rPr lang="en-US" b="true" sz="24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  <a:r>
              <a:rPr lang="en-US" sz="24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Focus marketing efforts on Chicago and California, the regions with the highest monetary value, using geo-targeted campaigns and localized promotions.</a:t>
            </a:r>
          </a:p>
          <a:p>
            <a:pPr algn="l" marL="518160" indent="-259080" lvl="1">
              <a:lnSpc>
                <a:spcPts val="4368"/>
              </a:lnSpc>
              <a:buFont typeface="Arial"/>
              <a:buChar char="•"/>
            </a:pPr>
            <a:r>
              <a:rPr lang="en-US" b="true" sz="2400">
                <a:solidFill>
                  <a:srgbClr val="02020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Dynamic Discount Strategies:</a:t>
            </a:r>
            <a:r>
              <a:rPr lang="en-US" b="true" sz="24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  <a:r>
              <a:rPr lang="en-US" sz="24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Test varying discount rates to analyze customer responsiveness and identify their impact on cluster migration and overall engagement.</a:t>
            </a:r>
          </a:p>
          <a:p>
            <a:pPr algn="l" marL="518160" indent="-259080" lvl="1">
              <a:lnSpc>
                <a:spcPts val="4368"/>
              </a:lnSpc>
              <a:buFont typeface="Arial"/>
              <a:buChar char="•"/>
            </a:pPr>
            <a:r>
              <a:rPr lang="en-US" b="true" sz="2400">
                <a:solidFill>
                  <a:srgbClr val="02020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Tailored Pricing Models:</a:t>
            </a:r>
            <a:r>
              <a:rPr lang="en-US" sz="24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Implement premium pricing for high-CLV customers and value-based pricing for low-CLV customers to maximize revenue and engagement.</a:t>
            </a:r>
          </a:p>
          <a:p>
            <a:pPr algn="l" marL="518160" indent="-259080" lvl="1">
              <a:lnSpc>
                <a:spcPts val="4368"/>
              </a:lnSpc>
              <a:buFont typeface="Arial"/>
              <a:buChar char="•"/>
            </a:pPr>
            <a:r>
              <a:rPr lang="en-US" b="true" sz="2400">
                <a:solidFill>
                  <a:srgbClr val="02020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Product Bundling:</a:t>
            </a:r>
            <a:r>
              <a:rPr lang="en-US" sz="24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Use market basket analysis insights to create combo offers that cater to customer preferences, driving cross-sell and upsell opportunities.</a:t>
            </a:r>
          </a:p>
          <a:p>
            <a:pPr algn="l" marL="518160" indent="-259080" lvl="1">
              <a:lnSpc>
                <a:spcPts val="4368"/>
              </a:lnSpc>
              <a:buFont typeface="Arial"/>
              <a:buChar char="•"/>
            </a:pPr>
            <a:r>
              <a:rPr lang="en-US" b="true" sz="2400">
                <a:solidFill>
                  <a:srgbClr val="004AA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  <a:r>
              <a:rPr lang="en-US" b="true" sz="2400">
                <a:solidFill>
                  <a:srgbClr val="02020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Tiered Loyalty Program:</a:t>
            </a:r>
            <a:r>
              <a:rPr lang="en-US" sz="24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Introduce a points-based system to reward purchases, encouraging customers to move through Standard, Premium, and Elite tiers with increasing benefits.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7344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47163" y="7593716"/>
            <a:ext cx="1879015" cy="2132215"/>
          </a:xfrm>
          <a:custGeom>
            <a:avLst/>
            <a:gdLst/>
            <a:ahLst/>
            <a:cxnLst/>
            <a:rect r="r" b="b" t="t" l="l"/>
            <a:pathLst>
              <a:path h="2132215" w="1879015">
                <a:moveTo>
                  <a:pt x="0" y="0"/>
                </a:moveTo>
                <a:lnTo>
                  <a:pt x="1879014" y="0"/>
                </a:lnTo>
                <a:lnTo>
                  <a:pt x="1879014" y="2132215"/>
                </a:lnTo>
                <a:lnTo>
                  <a:pt x="0" y="21322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65234" y="7593716"/>
            <a:ext cx="1813084" cy="2057400"/>
          </a:xfrm>
          <a:custGeom>
            <a:avLst/>
            <a:gdLst/>
            <a:ahLst/>
            <a:cxnLst/>
            <a:rect r="r" b="b" t="t" l="l"/>
            <a:pathLst>
              <a:path h="2057400" w="1813084">
                <a:moveTo>
                  <a:pt x="0" y="0"/>
                </a:moveTo>
                <a:lnTo>
                  <a:pt x="1813084" y="0"/>
                </a:lnTo>
                <a:lnTo>
                  <a:pt x="181308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26581" y="7593716"/>
            <a:ext cx="1813084" cy="2057400"/>
          </a:xfrm>
          <a:custGeom>
            <a:avLst/>
            <a:gdLst/>
            <a:ahLst/>
            <a:cxnLst/>
            <a:rect r="r" b="b" t="t" l="l"/>
            <a:pathLst>
              <a:path h="2057400" w="1813084">
                <a:moveTo>
                  <a:pt x="0" y="0"/>
                </a:moveTo>
                <a:lnTo>
                  <a:pt x="1813084" y="0"/>
                </a:lnTo>
                <a:lnTo>
                  <a:pt x="181308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17205" y="598521"/>
            <a:ext cx="12158839" cy="8229600"/>
            <a:chOff x="0" y="0"/>
            <a:chExt cx="16211786" cy="10972800"/>
          </a:xfrm>
        </p:grpSpPr>
        <p:sp>
          <p:nvSpPr>
            <p:cNvPr name="TextBox 10" id="10"/>
            <p:cNvSpPr txBox="true"/>
            <p:nvPr/>
          </p:nvSpPr>
          <p:spPr>
            <a:xfrm rot="-592460">
              <a:off x="364939" y="1747642"/>
              <a:ext cx="15309696" cy="4626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14"/>
                </a:lnSpc>
                <a:spcBef>
                  <a:spcPct val="0"/>
                </a:spcBef>
              </a:pPr>
              <a:r>
                <a:rPr lang="en-US" sz="25214">
                  <a:solidFill>
                    <a:srgbClr val="36996A"/>
                  </a:solidFill>
                  <a:latin typeface="Bukhari Script"/>
                  <a:ea typeface="Bukhari Script"/>
                  <a:cs typeface="Bukhari Script"/>
                  <a:sym typeface="Bukhari Script"/>
                </a:rPr>
                <a:t>Thank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-515361">
              <a:off x="2015843" y="5774724"/>
              <a:ext cx="13962181" cy="4178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93"/>
                </a:lnSpc>
                <a:spcBef>
                  <a:spcPct val="0"/>
                </a:spcBef>
              </a:pPr>
              <a:r>
                <a:rPr lang="en-US" sz="22693">
                  <a:solidFill>
                    <a:srgbClr val="36996A"/>
                  </a:solidFill>
                  <a:latin typeface="Bukhari Script"/>
                  <a:ea typeface="Bukhari Script"/>
                  <a:cs typeface="Bukhari Script"/>
                  <a:sym typeface="Bukhari Script"/>
                </a:rPr>
                <a:t>you!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259300" y="9313938"/>
            <a:ext cx="693702" cy="1242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46BC83"/>
                </a:solidFill>
                <a:latin typeface="Poppins Bold"/>
                <a:ea typeface="Poppins Bold"/>
                <a:cs typeface="Poppins Bold"/>
                <a:sym typeface="Poppins Bold"/>
              </a:rPr>
              <a:t>18</a:t>
            </a:r>
          </a:p>
          <a:p>
            <a:pPr algn="l">
              <a:lnSpc>
                <a:spcPts val="4688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7344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849" y="2986951"/>
            <a:ext cx="16924302" cy="6019108"/>
            <a:chOff x="0" y="0"/>
            <a:chExt cx="9267689" cy="32960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0010" y="80010"/>
              <a:ext cx="9174979" cy="3203333"/>
            </a:xfrm>
            <a:custGeom>
              <a:avLst/>
              <a:gdLst/>
              <a:ahLst/>
              <a:cxnLst/>
              <a:rect r="r" b="b" t="t" l="l"/>
              <a:pathLst>
                <a:path h="3203333" w="9174979">
                  <a:moveTo>
                    <a:pt x="0" y="3148723"/>
                  </a:moveTo>
                  <a:lnTo>
                    <a:pt x="0" y="3203333"/>
                  </a:lnTo>
                  <a:lnTo>
                    <a:pt x="9174979" y="3203333"/>
                  </a:lnTo>
                  <a:lnTo>
                    <a:pt x="9174979" y="0"/>
                  </a:lnTo>
                  <a:lnTo>
                    <a:pt x="9120369" y="0"/>
                  </a:lnTo>
                  <a:lnTo>
                    <a:pt x="9120369" y="3148723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310" y="67310"/>
              <a:ext cx="9200379" cy="3228733"/>
            </a:xfrm>
            <a:custGeom>
              <a:avLst/>
              <a:gdLst/>
              <a:ahLst/>
              <a:cxnLst/>
              <a:rect r="r" b="b" t="t" l="l"/>
              <a:pathLst>
                <a:path h="3228733" w="9200379">
                  <a:moveTo>
                    <a:pt x="9133069" y="0"/>
                  </a:moveTo>
                  <a:lnTo>
                    <a:pt x="9133069" y="12700"/>
                  </a:lnTo>
                  <a:lnTo>
                    <a:pt x="9187679" y="12700"/>
                  </a:lnTo>
                  <a:lnTo>
                    <a:pt x="9187679" y="3216033"/>
                  </a:lnTo>
                  <a:lnTo>
                    <a:pt x="12700" y="3216033"/>
                  </a:lnTo>
                  <a:lnTo>
                    <a:pt x="12700" y="3161423"/>
                  </a:lnTo>
                  <a:lnTo>
                    <a:pt x="0" y="3161423"/>
                  </a:lnTo>
                  <a:lnTo>
                    <a:pt x="0" y="3228733"/>
                  </a:lnTo>
                  <a:lnTo>
                    <a:pt x="9200379" y="3228733"/>
                  </a:lnTo>
                  <a:lnTo>
                    <a:pt x="920037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9174979" cy="3203333"/>
            </a:xfrm>
            <a:custGeom>
              <a:avLst/>
              <a:gdLst/>
              <a:ahLst/>
              <a:cxnLst/>
              <a:rect r="r" b="b" t="t" l="l"/>
              <a:pathLst>
                <a:path h="3203333" w="9174979">
                  <a:moveTo>
                    <a:pt x="0" y="0"/>
                  </a:moveTo>
                  <a:lnTo>
                    <a:pt x="9174979" y="0"/>
                  </a:lnTo>
                  <a:lnTo>
                    <a:pt x="9174979" y="3203333"/>
                  </a:lnTo>
                  <a:lnTo>
                    <a:pt x="0" y="3203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00379" cy="3228733"/>
            </a:xfrm>
            <a:custGeom>
              <a:avLst/>
              <a:gdLst/>
              <a:ahLst/>
              <a:cxnLst/>
              <a:rect r="r" b="b" t="t" l="l"/>
              <a:pathLst>
                <a:path h="3228733" w="9200379">
                  <a:moveTo>
                    <a:pt x="80010" y="3228733"/>
                  </a:moveTo>
                  <a:lnTo>
                    <a:pt x="9200379" y="3228733"/>
                  </a:lnTo>
                  <a:lnTo>
                    <a:pt x="9200379" y="80010"/>
                  </a:lnTo>
                  <a:lnTo>
                    <a:pt x="9200379" y="67310"/>
                  </a:lnTo>
                  <a:lnTo>
                    <a:pt x="9200379" y="0"/>
                  </a:lnTo>
                  <a:lnTo>
                    <a:pt x="0" y="0"/>
                  </a:lnTo>
                  <a:lnTo>
                    <a:pt x="0" y="3228733"/>
                  </a:lnTo>
                  <a:lnTo>
                    <a:pt x="67310" y="3228733"/>
                  </a:lnTo>
                  <a:lnTo>
                    <a:pt x="80010" y="3228733"/>
                  </a:lnTo>
                  <a:close/>
                  <a:moveTo>
                    <a:pt x="12700" y="12700"/>
                  </a:moveTo>
                  <a:lnTo>
                    <a:pt x="9187679" y="12700"/>
                  </a:lnTo>
                  <a:lnTo>
                    <a:pt x="9187679" y="3216033"/>
                  </a:lnTo>
                  <a:lnTo>
                    <a:pt x="12700" y="3216033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028700"/>
            <a:ext cx="1816930" cy="1816930"/>
          </a:xfrm>
          <a:custGeom>
            <a:avLst/>
            <a:gdLst/>
            <a:ahLst/>
            <a:cxnLst/>
            <a:rect r="r" b="b" t="t" l="l"/>
            <a:pathLst>
              <a:path h="1816930" w="1816930">
                <a:moveTo>
                  <a:pt x="0" y="0"/>
                </a:moveTo>
                <a:lnTo>
                  <a:pt x="1816930" y="0"/>
                </a:lnTo>
                <a:lnTo>
                  <a:pt x="1816930" y="1816930"/>
                </a:lnTo>
                <a:lnTo>
                  <a:pt x="0" y="1816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3751033"/>
            <a:ext cx="16049945" cy="1392467"/>
          </a:xfrm>
          <a:custGeom>
            <a:avLst/>
            <a:gdLst/>
            <a:ahLst/>
            <a:cxnLst/>
            <a:rect r="r" b="b" t="t" l="l"/>
            <a:pathLst>
              <a:path h="1392467" w="16049945">
                <a:moveTo>
                  <a:pt x="0" y="0"/>
                </a:moveTo>
                <a:lnTo>
                  <a:pt x="16049945" y="0"/>
                </a:lnTo>
                <a:lnTo>
                  <a:pt x="16049945" y="1392467"/>
                </a:lnTo>
                <a:lnTo>
                  <a:pt x="0" y="13924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010" t="0" r="-2408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532548" y="5467350"/>
            <a:ext cx="4712133" cy="1887780"/>
          </a:xfrm>
          <a:custGeom>
            <a:avLst/>
            <a:gdLst/>
            <a:ahLst/>
            <a:cxnLst/>
            <a:rect r="r" b="b" t="t" l="l"/>
            <a:pathLst>
              <a:path h="1887780" w="4712133">
                <a:moveTo>
                  <a:pt x="0" y="0"/>
                </a:moveTo>
                <a:lnTo>
                  <a:pt x="4712133" y="0"/>
                </a:lnTo>
                <a:lnTo>
                  <a:pt x="4712133" y="1887780"/>
                </a:lnTo>
                <a:lnTo>
                  <a:pt x="0" y="18877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025488" y="1233382"/>
            <a:ext cx="6484168" cy="75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5520">
                <a:solidFill>
                  <a:srgbClr val="46BC83"/>
                </a:solidFill>
                <a:latin typeface="Intro Rust"/>
                <a:ea typeface="Intro Rust"/>
                <a:cs typeface="Intro Rust"/>
                <a:sym typeface="Intro Rust"/>
              </a:rPr>
              <a:t>APPENDIX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78645" y="9313938"/>
            <a:ext cx="874357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46BC83"/>
                </a:solidFill>
                <a:latin typeface="Poppins Bold"/>
                <a:ea typeface="Poppins Bold"/>
                <a:cs typeface="Poppins Bold"/>
                <a:sym typeface="Poppins Bold"/>
              </a:rPr>
              <a:t>19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67572" y="3064784"/>
            <a:ext cx="3242084" cy="36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2615">
                <a:solidFill>
                  <a:srgbClr val="36996A"/>
                </a:solidFill>
                <a:latin typeface="Intro Rust"/>
                <a:ea typeface="Intro Rust"/>
                <a:cs typeface="Intro Rust"/>
                <a:sym typeface="Intro Rust"/>
              </a:rPr>
              <a:t>PROFILING RESULT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BC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4922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6945" y="1224509"/>
            <a:ext cx="1612855" cy="1336654"/>
          </a:xfrm>
          <a:custGeom>
            <a:avLst/>
            <a:gdLst/>
            <a:ahLst/>
            <a:cxnLst/>
            <a:rect r="r" b="b" t="t" l="l"/>
            <a:pathLst>
              <a:path h="1336654" w="1612855">
                <a:moveTo>
                  <a:pt x="0" y="0"/>
                </a:moveTo>
                <a:lnTo>
                  <a:pt x="1612855" y="0"/>
                </a:lnTo>
                <a:lnTo>
                  <a:pt x="1612855" y="1336654"/>
                </a:lnTo>
                <a:lnTo>
                  <a:pt x="0" y="13366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90108" y="2809192"/>
            <a:ext cx="10167355" cy="6274025"/>
            <a:chOff x="0" y="0"/>
            <a:chExt cx="5567608" cy="34356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80010" y="80010"/>
              <a:ext cx="5474898" cy="3342924"/>
            </a:xfrm>
            <a:custGeom>
              <a:avLst/>
              <a:gdLst/>
              <a:ahLst/>
              <a:cxnLst/>
              <a:rect r="r" b="b" t="t" l="l"/>
              <a:pathLst>
                <a:path h="3342924" w="5474898">
                  <a:moveTo>
                    <a:pt x="0" y="3288314"/>
                  </a:moveTo>
                  <a:lnTo>
                    <a:pt x="0" y="3342924"/>
                  </a:lnTo>
                  <a:lnTo>
                    <a:pt x="5474898" y="3342924"/>
                  </a:lnTo>
                  <a:lnTo>
                    <a:pt x="5474898" y="0"/>
                  </a:lnTo>
                  <a:lnTo>
                    <a:pt x="5420288" y="0"/>
                  </a:lnTo>
                  <a:lnTo>
                    <a:pt x="5420288" y="3288314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7310" y="67310"/>
              <a:ext cx="5500298" cy="3368324"/>
            </a:xfrm>
            <a:custGeom>
              <a:avLst/>
              <a:gdLst/>
              <a:ahLst/>
              <a:cxnLst/>
              <a:rect r="r" b="b" t="t" l="l"/>
              <a:pathLst>
                <a:path h="3368324" w="5500298">
                  <a:moveTo>
                    <a:pt x="5432988" y="0"/>
                  </a:moveTo>
                  <a:lnTo>
                    <a:pt x="5432988" y="12700"/>
                  </a:lnTo>
                  <a:lnTo>
                    <a:pt x="5487598" y="12700"/>
                  </a:lnTo>
                  <a:lnTo>
                    <a:pt x="5487598" y="3355624"/>
                  </a:lnTo>
                  <a:lnTo>
                    <a:pt x="12700" y="3355624"/>
                  </a:lnTo>
                  <a:lnTo>
                    <a:pt x="12700" y="3301014"/>
                  </a:lnTo>
                  <a:lnTo>
                    <a:pt x="0" y="3301014"/>
                  </a:lnTo>
                  <a:lnTo>
                    <a:pt x="0" y="3368324"/>
                  </a:lnTo>
                  <a:lnTo>
                    <a:pt x="5500298" y="3368324"/>
                  </a:lnTo>
                  <a:lnTo>
                    <a:pt x="5500298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5474898" cy="3342924"/>
            </a:xfrm>
            <a:custGeom>
              <a:avLst/>
              <a:gdLst/>
              <a:ahLst/>
              <a:cxnLst/>
              <a:rect r="r" b="b" t="t" l="l"/>
              <a:pathLst>
                <a:path h="3342924" w="5474898">
                  <a:moveTo>
                    <a:pt x="0" y="0"/>
                  </a:moveTo>
                  <a:lnTo>
                    <a:pt x="5474898" y="0"/>
                  </a:lnTo>
                  <a:lnTo>
                    <a:pt x="5474898" y="3342924"/>
                  </a:lnTo>
                  <a:lnTo>
                    <a:pt x="0" y="3342924"/>
                  </a:lnTo>
                  <a:close/>
                </a:path>
              </a:pathLst>
            </a:custGeom>
            <a:solidFill>
              <a:srgbClr val="E3F6E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00298" cy="3368324"/>
            </a:xfrm>
            <a:custGeom>
              <a:avLst/>
              <a:gdLst/>
              <a:ahLst/>
              <a:cxnLst/>
              <a:rect r="r" b="b" t="t" l="l"/>
              <a:pathLst>
                <a:path h="3368324" w="5500298">
                  <a:moveTo>
                    <a:pt x="80010" y="3368324"/>
                  </a:moveTo>
                  <a:lnTo>
                    <a:pt x="5500298" y="3368324"/>
                  </a:lnTo>
                  <a:lnTo>
                    <a:pt x="5500298" y="80010"/>
                  </a:lnTo>
                  <a:lnTo>
                    <a:pt x="5500298" y="67310"/>
                  </a:lnTo>
                  <a:lnTo>
                    <a:pt x="5500298" y="0"/>
                  </a:lnTo>
                  <a:lnTo>
                    <a:pt x="0" y="0"/>
                  </a:lnTo>
                  <a:lnTo>
                    <a:pt x="0" y="3368324"/>
                  </a:lnTo>
                  <a:lnTo>
                    <a:pt x="67310" y="3368324"/>
                  </a:lnTo>
                  <a:lnTo>
                    <a:pt x="80010" y="3368324"/>
                  </a:lnTo>
                  <a:close/>
                  <a:moveTo>
                    <a:pt x="12700" y="12700"/>
                  </a:moveTo>
                  <a:lnTo>
                    <a:pt x="5487598" y="12700"/>
                  </a:lnTo>
                  <a:lnTo>
                    <a:pt x="5487598" y="3355624"/>
                  </a:lnTo>
                  <a:lnTo>
                    <a:pt x="12700" y="335562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2198581" y="4439141"/>
            <a:ext cx="4034541" cy="4644076"/>
          </a:xfrm>
          <a:custGeom>
            <a:avLst/>
            <a:gdLst/>
            <a:ahLst/>
            <a:cxnLst/>
            <a:rect r="r" b="b" t="t" l="l"/>
            <a:pathLst>
              <a:path h="4644076" w="4034541">
                <a:moveTo>
                  <a:pt x="0" y="0"/>
                </a:moveTo>
                <a:lnTo>
                  <a:pt x="4034542" y="0"/>
                </a:lnTo>
                <a:lnTo>
                  <a:pt x="4034542" y="4644076"/>
                </a:lnTo>
                <a:lnTo>
                  <a:pt x="0" y="46440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488856" y="9286875"/>
            <a:ext cx="464146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E3F6E9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89800" y="1133475"/>
            <a:ext cx="3893937" cy="142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9"/>
              </a:lnSpc>
            </a:pPr>
            <a:r>
              <a:rPr lang="en-US" sz="5524">
                <a:solidFill>
                  <a:srgbClr val="E3F6E9"/>
                </a:solidFill>
                <a:latin typeface="Intro Rust"/>
                <a:ea typeface="Intro Rust"/>
                <a:cs typeface="Intro Rust"/>
                <a:sym typeface="Intro Rust"/>
              </a:rPr>
              <a:t>TABLE OF CONTENTS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9302" y="3277843"/>
            <a:ext cx="8307586" cy="5287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6479" indent="-393240" lvl="1">
              <a:lnSpc>
                <a:spcPts val="6010"/>
              </a:lnSpc>
              <a:buFont typeface="Arial"/>
              <a:buChar char="•"/>
            </a:pPr>
            <a:r>
              <a:rPr lang="en-US" sz="3642" spc="76">
                <a:solidFill>
                  <a:srgbClr val="737373"/>
                </a:solidFill>
                <a:latin typeface="Intro Rust"/>
                <a:ea typeface="Intro Rust"/>
                <a:cs typeface="Intro Rust"/>
                <a:sym typeface="Intro Rust"/>
              </a:rPr>
              <a:t>Introduction</a:t>
            </a:r>
          </a:p>
          <a:p>
            <a:pPr algn="l" marL="786479" indent="-393240" lvl="1">
              <a:lnSpc>
                <a:spcPts val="6010"/>
              </a:lnSpc>
              <a:buFont typeface="Arial"/>
              <a:buChar char="•"/>
            </a:pPr>
            <a:r>
              <a:rPr lang="en-US" sz="3642" spc="76">
                <a:solidFill>
                  <a:srgbClr val="737373"/>
                </a:solidFill>
                <a:latin typeface="Intro Rust"/>
                <a:ea typeface="Intro Rust"/>
                <a:cs typeface="Intro Rust"/>
                <a:sym typeface="Intro Rust"/>
              </a:rPr>
              <a:t>Data preparation</a:t>
            </a:r>
          </a:p>
          <a:p>
            <a:pPr algn="l" marL="786479" indent="-393240" lvl="1">
              <a:lnSpc>
                <a:spcPts val="6010"/>
              </a:lnSpc>
              <a:buFont typeface="Arial"/>
              <a:buChar char="•"/>
            </a:pPr>
            <a:r>
              <a:rPr lang="en-US" sz="3642" spc="76">
                <a:solidFill>
                  <a:srgbClr val="737373"/>
                </a:solidFill>
                <a:latin typeface="Intro Rust"/>
                <a:ea typeface="Intro Rust"/>
                <a:cs typeface="Intro Rust"/>
                <a:sym typeface="Intro Rust"/>
              </a:rPr>
              <a:t>Exploratory Data Analysis</a:t>
            </a:r>
          </a:p>
          <a:p>
            <a:pPr algn="l" marL="786479" indent="-393240" lvl="1">
              <a:lnSpc>
                <a:spcPts val="6010"/>
              </a:lnSpc>
              <a:buFont typeface="Arial"/>
              <a:buChar char="•"/>
            </a:pPr>
            <a:r>
              <a:rPr lang="en-US" sz="3642" spc="76">
                <a:solidFill>
                  <a:srgbClr val="737373"/>
                </a:solidFill>
                <a:latin typeface="Intro Rust"/>
                <a:ea typeface="Intro Rust"/>
                <a:cs typeface="Intro Rust"/>
                <a:sym typeface="Intro Rust"/>
              </a:rPr>
              <a:t>clustering</a:t>
            </a:r>
          </a:p>
          <a:p>
            <a:pPr algn="l" marL="786479" indent="-393240" lvl="1">
              <a:lnSpc>
                <a:spcPts val="6010"/>
              </a:lnSpc>
              <a:buFont typeface="Arial"/>
              <a:buChar char="•"/>
            </a:pPr>
            <a:r>
              <a:rPr lang="en-US" sz="3642" spc="76">
                <a:solidFill>
                  <a:srgbClr val="737373"/>
                </a:solidFill>
                <a:latin typeface="Intro Rust"/>
                <a:ea typeface="Intro Rust"/>
                <a:cs typeface="Intro Rust"/>
                <a:sym typeface="Intro Rust"/>
              </a:rPr>
              <a:t>classifications</a:t>
            </a:r>
          </a:p>
          <a:p>
            <a:pPr algn="l" marL="786479" indent="-393240" lvl="1">
              <a:lnSpc>
                <a:spcPts val="6010"/>
              </a:lnSpc>
              <a:buFont typeface="Arial"/>
              <a:buChar char="•"/>
            </a:pPr>
            <a:r>
              <a:rPr lang="en-US" sz="3642" spc="76">
                <a:solidFill>
                  <a:srgbClr val="737373"/>
                </a:solidFill>
                <a:latin typeface="Intro Rust"/>
                <a:ea typeface="Intro Rust"/>
                <a:cs typeface="Intro Rust"/>
                <a:sym typeface="Intro Rust"/>
              </a:rPr>
              <a:t>market basket analysis</a:t>
            </a:r>
          </a:p>
          <a:p>
            <a:pPr algn="l" marL="786479" indent="-393240" lvl="1">
              <a:lnSpc>
                <a:spcPts val="6010"/>
              </a:lnSpc>
              <a:buFont typeface="Arial"/>
              <a:buChar char="•"/>
            </a:pPr>
            <a:r>
              <a:rPr lang="en-US" sz="3642" spc="76">
                <a:solidFill>
                  <a:srgbClr val="737373"/>
                </a:solidFill>
                <a:latin typeface="Intro Rust"/>
                <a:ea typeface="Intro Rust"/>
                <a:cs typeface="Intro Rust"/>
                <a:sym typeface="Intro Rust"/>
              </a:rPr>
              <a:t>Recommendations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7344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849" y="2986951"/>
            <a:ext cx="16924302" cy="6019108"/>
            <a:chOff x="0" y="0"/>
            <a:chExt cx="9267689" cy="32960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0010" y="80010"/>
              <a:ext cx="9174979" cy="3203333"/>
            </a:xfrm>
            <a:custGeom>
              <a:avLst/>
              <a:gdLst/>
              <a:ahLst/>
              <a:cxnLst/>
              <a:rect r="r" b="b" t="t" l="l"/>
              <a:pathLst>
                <a:path h="3203333" w="9174979">
                  <a:moveTo>
                    <a:pt x="0" y="3148723"/>
                  </a:moveTo>
                  <a:lnTo>
                    <a:pt x="0" y="3203333"/>
                  </a:lnTo>
                  <a:lnTo>
                    <a:pt x="9174979" y="3203333"/>
                  </a:lnTo>
                  <a:lnTo>
                    <a:pt x="9174979" y="0"/>
                  </a:lnTo>
                  <a:lnTo>
                    <a:pt x="9120369" y="0"/>
                  </a:lnTo>
                  <a:lnTo>
                    <a:pt x="9120369" y="3148723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310" y="67310"/>
              <a:ext cx="9200379" cy="3228733"/>
            </a:xfrm>
            <a:custGeom>
              <a:avLst/>
              <a:gdLst/>
              <a:ahLst/>
              <a:cxnLst/>
              <a:rect r="r" b="b" t="t" l="l"/>
              <a:pathLst>
                <a:path h="3228733" w="9200379">
                  <a:moveTo>
                    <a:pt x="9133069" y="0"/>
                  </a:moveTo>
                  <a:lnTo>
                    <a:pt x="9133069" y="12700"/>
                  </a:lnTo>
                  <a:lnTo>
                    <a:pt x="9187679" y="12700"/>
                  </a:lnTo>
                  <a:lnTo>
                    <a:pt x="9187679" y="3216033"/>
                  </a:lnTo>
                  <a:lnTo>
                    <a:pt x="12700" y="3216033"/>
                  </a:lnTo>
                  <a:lnTo>
                    <a:pt x="12700" y="3161423"/>
                  </a:lnTo>
                  <a:lnTo>
                    <a:pt x="0" y="3161423"/>
                  </a:lnTo>
                  <a:lnTo>
                    <a:pt x="0" y="3228733"/>
                  </a:lnTo>
                  <a:lnTo>
                    <a:pt x="9200379" y="3228733"/>
                  </a:lnTo>
                  <a:lnTo>
                    <a:pt x="920037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9174979" cy="3203333"/>
            </a:xfrm>
            <a:custGeom>
              <a:avLst/>
              <a:gdLst/>
              <a:ahLst/>
              <a:cxnLst/>
              <a:rect r="r" b="b" t="t" l="l"/>
              <a:pathLst>
                <a:path h="3203333" w="9174979">
                  <a:moveTo>
                    <a:pt x="0" y="0"/>
                  </a:moveTo>
                  <a:lnTo>
                    <a:pt x="9174979" y="0"/>
                  </a:lnTo>
                  <a:lnTo>
                    <a:pt x="9174979" y="3203333"/>
                  </a:lnTo>
                  <a:lnTo>
                    <a:pt x="0" y="3203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00379" cy="3228733"/>
            </a:xfrm>
            <a:custGeom>
              <a:avLst/>
              <a:gdLst/>
              <a:ahLst/>
              <a:cxnLst/>
              <a:rect r="r" b="b" t="t" l="l"/>
              <a:pathLst>
                <a:path h="3228733" w="9200379">
                  <a:moveTo>
                    <a:pt x="80010" y="3228733"/>
                  </a:moveTo>
                  <a:lnTo>
                    <a:pt x="9200379" y="3228733"/>
                  </a:lnTo>
                  <a:lnTo>
                    <a:pt x="9200379" y="80010"/>
                  </a:lnTo>
                  <a:lnTo>
                    <a:pt x="9200379" y="67310"/>
                  </a:lnTo>
                  <a:lnTo>
                    <a:pt x="9200379" y="0"/>
                  </a:lnTo>
                  <a:lnTo>
                    <a:pt x="0" y="0"/>
                  </a:lnTo>
                  <a:lnTo>
                    <a:pt x="0" y="3228733"/>
                  </a:lnTo>
                  <a:lnTo>
                    <a:pt x="67310" y="3228733"/>
                  </a:lnTo>
                  <a:lnTo>
                    <a:pt x="80010" y="3228733"/>
                  </a:lnTo>
                  <a:close/>
                  <a:moveTo>
                    <a:pt x="12700" y="12700"/>
                  </a:moveTo>
                  <a:lnTo>
                    <a:pt x="9187679" y="12700"/>
                  </a:lnTo>
                  <a:lnTo>
                    <a:pt x="9187679" y="3216033"/>
                  </a:lnTo>
                  <a:lnTo>
                    <a:pt x="12700" y="3216033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028700"/>
            <a:ext cx="1816930" cy="1816930"/>
          </a:xfrm>
          <a:custGeom>
            <a:avLst/>
            <a:gdLst/>
            <a:ahLst/>
            <a:cxnLst/>
            <a:rect r="r" b="b" t="t" l="l"/>
            <a:pathLst>
              <a:path h="1816930" w="1816930">
                <a:moveTo>
                  <a:pt x="0" y="0"/>
                </a:moveTo>
                <a:lnTo>
                  <a:pt x="1816930" y="0"/>
                </a:lnTo>
                <a:lnTo>
                  <a:pt x="1816930" y="1816930"/>
                </a:lnTo>
                <a:lnTo>
                  <a:pt x="0" y="1816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99309" y="4761235"/>
            <a:ext cx="5808193" cy="2381145"/>
          </a:xfrm>
          <a:custGeom>
            <a:avLst/>
            <a:gdLst/>
            <a:ahLst/>
            <a:cxnLst/>
            <a:rect r="r" b="b" t="t" l="l"/>
            <a:pathLst>
              <a:path h="2381145" w="5808193">
                <a:moveTo>
                  <a:pt x="0" y="0"/>
                </a:moveTo>
                <a:lnTo>
                  <a:pt x="5808193" y="0"/>
                </a:lnTo>
                <a:lnTo>
                  <a:pt x="5808193" y="2381145"/>
                </a:lnTo>
                <a:lnTo>
                  <a:pt x="0" y="23811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015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400135" y="5397370"/>
            <a:ext cx="4515020" cy="1568778"/>
          </a:xfrm>
          <a:custGeom>
            <a:avLst/>
            <a:gdLst/>
            <a:ahLst/>
            <a:cxnLst/>
            <a:rect r="r" b="b" t="t" l="l"/>
            <a:pathLst>
              <a:path h="1568778" w="4515020">
                <a:moveTo>
                  <a:pt x="0" y="0"/>
                </a:moveTo>
                <a:lnTo>
                  <a:pt x="4515020" y="0"/>
                </a:lnTo>
                <a:lnTo>
                  <a:pt x="4515020" y="1568778"/>
                </a:lnTo>
                <a:lnTo>
                  <a:pt x="0" y="15687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025488" y="1233382"/>
            <a:ext cx="6484168" cy="75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5520">
                <a:solidFill>
                  <a:srgbClr val="46BC83"/>
                </a:solidFill>
                <a:latin typeface="Intro Rust"/>
                <a:ea typeface="Intro Rust"/>
                <a:cs typeface="Intro Rust"/>
                <a:sym typeface="Intro Rust"/>
              </a:rPr>
              <a:t>APPENDIX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77026" y="9313938"/>
            <a:ext cx="975976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46BC83"/>
                </a:solidFill>
                <a:latin typeface="Poppins Bold"/>
                <a:ea typeface="Poppins Bold"/>
                <a:cs typeface="Poppins Bold"/>
                <a:sym typeface="Poppins Bold"/>
              </a:rPr>
              <a:t>20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77756" y="3210026"/>
            <a:ext cx="6159872" cy="36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2615">
                <a:solidFill>
                  <a:srgbClr val="000000"/>
                </a:solidFill>
                <a:latin typeface="Intro Rust"/>
                <a:ea typeface="Intro Rust"/>
                <a:cs typeface="Intro Rust"/>
                <a:sym typeface="Intro Rust"/>
              </a:rPr>
              <a:t>UP SAMPLING  RESULT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87636" y="4398230"/>
            <a:ext cx="6159872" cy="36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2615">
                <a:solidFill>
                  <a:srgbClr val="000000"/>
                </a:solidFill>
                <a:latin typeface="Intro Rust"/>
                <a:ea typeface="Intro Rust"/>
                <a:cs typeface="Intro Rust"/>
                <a:sym typeface="Intro Rust"/>
              </a:rPr>
              <a:t>BEFORE SAMPLING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17154" y="4398230"/>
            <a:ext cx="6159872" cy="36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2615">
                <a:solidFill>
                  <a:srgbClr val="000000"/>
                </a:solidFill>
                <a:latin typeface="Intro Rust"/>
                <a:ea typeface="Intro Rust"/>
                <a:cs typeface="Intro Rust"/>
                <a:sym typeface="Intro Rust"/>
              </a:rPr>
              <a:t>AFTER SAMPLING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7344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849" y="2986951"/>
            <a:ext cx="16924302" cy="6019108"/>
            <a:chOff x="0" y="0"/>
            <a:chExt cx="9267689" cy="32960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0010" y="80010"/>
              <a:ext cx="9174979" cy="3203333"/>
            </a:xfrm>
            <a:custGeom>
              <a:avLst/>
              <a:gdLst/>
              <a:ahLst/>
              <a:cxnLst/>
              <a:rect r="r" b="b" t="t" l="l"/>
              <a:pathLst>
                <a:path h="3203333" w="9174979">
                  <a:moveTo>
                    <a:pt x="0" y="3148723"/>
                  </a:moveTo>
                  <a:lnTo>
                    <a:pt x="0" y="3203333"/>
                  </a:lnTo>
                  <a:lnTo>
                    <a:pt x="9174979" y="3203333"/>
                  </a:lnTo>
                  <a:lnTo>
                    <a:pt x="9174979" y="0"/>
                  </a:lnTo>
                  <a:lnTo>
                    <a:pt x="9120369" y="0"/>
                  </a:lnTo>
                  <a:lnTo>
                    <a:pt x="9120369" y="3148723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310" y="67310"/>
              <a:ext cx="9200379" cy="3228733"/>
            </a:xfrm>
            <a:custGeom>
              <a:avLst/>
              <a:gdLst/>
              <a:ahLst/>
              <a:cxnLst/>
              <a:rect r="r" b="b" t="t" l="l"/>
              <a:pathLst>
                <a:path h="3228733" w="9200379">
                  <a:moveTo>
                    <a:pt x="9133069" y="0"/>
                  </a:moveTo>
                  <a:lnTo>
                    <a:pt x="9133069" y="12700"/>
                  </a:lnTo>
                  <a:lnTo>
                    <a:pt x="9187679" y="12700"/>
                  </a:lnTo>
                  <a:lnTo>
                    <a:pt x="9187679" y="3216033"/>
                  </a:lnTo>
                  <a:lnTo>
                    <a:pt x="12700" y="3216033"/>
                  </a:lnTo>
                  <a:lnTo>
                    <a:pt x="12700" y="3161423"/>
                  </a:lnTo>
                  <a:lnTo>
                    <a:pt x="0" y="3161423"/>
                  </a:lnTo>
                  <a:lnTo>
                    <a:pt x="0" y="3228733"/>
                  </a:lnTo>
                  <a:lnTo>
                    <a:pt x="9200379" y="3228733"/>
                  </a:lnTo>
                  <a:lnTo>
                    <a:pt x="920037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9174979" cy="3203333"/>
            </a:xfrm>
            <a:custGeom>
              <a:avLst/>
              <a:gdLst/>
              <a:ahLst/>
              <a:cxnLst/>
              <a:rect r="r" b="b" t="t" l="l"/>
              <a:pathLst>
                <a:path h="3203333" w="9174979">
                  <a:moveTo>
                    <a:pt x="0" y="0"/>
                  </a:moveTo>
                  <a:lnTo>
                    <a:pt x="9174979" y="0"/>
                  </a:lnTo>
                  <a:lnTo>
                    <a:pt x="9174979" y="3203333"/>
                  </a:lnTo>
                  <a:lnTo>
                    <a:pt x="0" y="3203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00379" cy="3228733"/>
            </a:xfrm>
            <a:custGeom>
              <a:avLst/>
              <a:gdLst/>
              <a:ahLst/>
              <a:cxnLst/>
              <a:rect r="r" b="b" t="t" l="l"/>
              <a:pathLst>
                <a:path h="3228733" w="9200379">
                  <a:moveTo>
                    <a:pt x="80010" y="3228733"/>
                  </a:moveTo>
                  <a:lnTo>
                    <a:pt x="9200379" y="3228733"/>
                  </a:lnTo>
                  <a:lnTo>
                    <a:pt x="9200379" y="80010"/>
                  </a:lnTo>
                  <a:lnTo>
                    <a:pt x="9200379" y="67310"/>
                  </a:lnTo>
                  <a:lnTo>
                    <a:pt x="9200379" y="0"/>
                  </a:lnTo>
                  <a:lnTo>
                    <a:pt x="0" y="0"/>
                  </a:lnTo>
                  <a:lnTo>
                    <a:pt x="0" y="3228733"/>
                  </a:lnTo>
                  <a:lnTo>
                    <a:pt x="67310" y="3228733"/>
                  </a:lnTo>
                  <a:lnTo>
                    <a:pt x="80010" y="3228733"/>
                  </a:lnTo>
                  <a:close/>
                  <a:moveTo>
                    <a:pt x="12700" y="12700"/>
                  </a:moveTo>
                  <a:lnTo>
                    <a:pt x="9187679" y="12700"/>
                  </a:lnTo>
                  <a:lnTo>
                    <a:pt x="9187679" y="3216033"/>
                  </a:lnTo>
                  <a:lnTo>
                    <a:pt x="12700" y="3216033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028700"/>
            <a:ext cx="1816930" cy="1816930"/>
          </a:xfrm>
          <a:custGeom>
            <a:avLst/>
            <a:gdLst/>
            <a:ahLst/>
            <a:cxnLst/>
            <a:rect r="r" b="b" t="t" l="l"/>
            <a:pathLst>
              <a:path h="1816930" w="1816930">
                <a:moveTo>
                  <a:pt x="0" y="0"/>
                </a:moveTo>
                <a:lnTo>
                  <a:pt x="1816930" y="0"/>
                </a:lnTo>
                <a:lnTo>
                  <a:pt x="1816930" y="1816930"/>
                </a:lnTo>
                <a:lnTo>
                  <a:pt x="0" y="1816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31427" y="3747834"/>
            <a:ext cx="9530233" cy="4991459"/>
          </a:xfrm>
          <a:custGeom>
            <a:avLst/>
            <a:gdLst/>
            <a:ahLst/>
            <a:cxnLst/>
            <a:rect r="r" b="b" t="t" l="l"/>
            <a:pathLst>
              <a:path h="4991459" w="9530233">
                <a:moveTo>
                  <a:pt x="0" y="0"/>
                </a:moveTo>
                <a:lnTo>
                  <a:pt x="9530233" y="0"/>
                </a:lnTo>
                <a:lnTo>
                  <a:pt x="9530233" y="4991459"/>
                </a:lnTo>
                <a:lnTo>
                  <a:pt x="0" y="4991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25488" y="1233382"/>
            <a:ext cx="6484168" cy="75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5520">
                <a:solidFill>
                  <a:srgbClr val="46BC83"/>
                </a:solidFill>
                <a:latin typeface="Intro Rust"/>
                <a:ea typeface="Intro Rust"/>
                <a:cs typeface="Intro Rust"/>
                <a:sym typeface="Intro Rust"/>
              </a:rPr>
              <a:t>APPENDIX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313938"/>
            <a:ext cx="693702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46BC83"/>
                </a:solidFill>
                <a:latin typeface="Poppins Bold"/>
                <a:ea typeface="Poppins Bold"/>
                <a:cs typeface="Poppins Bold"/>
                <a:sym typeface="Poppins Bold"/>
              </a:rPr>
              <a:t>21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67572" y="3064784"/>
            <a:ext cx="6159872" cy="36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2615">
                <a:solidFill>
                  <a:srgbClr val="000000"/>
                </a:solidFill>
                <a:latin typeface="Intro Rust"/>
                <a:ea typeface="Intro Rust"/>
                <a:cs typeface="Intro Rust"/>
                <a:sym typeface="Intro Rust"/>
              </a:rPr>
              <a:t>LOGISTIC REGRESSION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7344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849" y="2986951"/>
            <a:ext cx="16924302" cy="6019108"/>
            <a:chOff x="0" y="0"/>
            <a:chExt cx="9267689" cy="32960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0010" y="80010"/>
              <a:ext cx="9174979" cy="3203333"/>
            </a:xfrm>
            <a:custGeom>
              <a:avLst/>
              <a:gdLst/>
              <a:ahLst/>
              <a:cxnLst/>
              <a:rect r="r" b="b" t="t" l="l"/>
              <a:pathLst>
                <a:path h="3203333" w="9174979">
                  <a:moveTo>
                    <a:pt x="0" y="3148723"/>
                  </a:moveTo>
                  <a:lnTo>
                    <a:pt x="0" y="3203333"/>
                  </a:lnTo>
                  <a:lnTo>
                    <a:pt x="9174979" y="3203333"/>
                  </a:lnTo>
                  <a:lnTo>
                    <a:pt x="9174979" y="0"/>
                  </a:lnTo>
                  <a:lnTo>
                    <a:pt x="9120369" y="0"/>
                  </a:lnTo>
                  <a:lnTo>
                    <a:pt x="9120369" y="3148723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310" y="67310"/>
              <a:ext cx="9200379" cy="3228733"/>
            </a:xfrm>
            <a:custGeom>
              <a:avLst/>
              <a:gdLst/>
              <a:ahLst/>
              <a:cxnLst/>
              <a:rect r="r" b="b" t="t" l="l"/>
              <a:pathLst>
                <a:path h="3228733" w="9200379">
                  <a:moveTo>
                    <a:pt x="9133069" y="0"/>
                  </a:moveTo>
                  <a:lnTo>
                    <a:pt x="9133069" y="12700"/>
                  </a:lnTo>
                  <a:lnTo>
                    <a:pt x="9187679" y="12700"/>
                  </a:lnTo>
                  <a:lnTo>
                    <a:pt x="9187679" y="3216033"/>
                  </a:lnTo>
                  <a:lnTo>
                    <a:pt x="12700" y="3216033"/>
                  </a:lnTo>
                  <a:lnTo>
                    <a:pt x="12700" y="3161423"/>
                  </a:lnTo>
                  <a:lnTo>
                    <a:pt x="0" y="3161423"/>
                  </a:lnTo>
                  <a:lnTo>
                    <a:pt x="0" y="3228733"/>
                  </a:lnTo>
                  <a:lnTo>
                    <a:pt x="9200379" y="3228733"/>
                  </a:lnTo>
                  <a:lnTo>
                    <a:pt x="920037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9174979" cy="3203333"/>
            </a:xfrm>
            <a:custGeom>
              <a:avLst/>
              <a:gdLst/>
              <a:ahLst/>
              <a:cxnLst/>
              <a:rect r="r" b="b" t="t" l="l"/>
              <a:pathLst>
                <a:path h="3203333" w="9174979">
                  <a:moveTo>
                    <a:pt x="0" y="0"/>
                  </a:moveTo>
                  <a:lnTo>
                    <a:pt x="9174979" y="0"/>
                  </a:lnTo>
                  <a:lnTo>
                    <a:pt x="9174979" y="3203333"/>
                  </a:lnTo>
                  <a:lnTo>
                    <a:pt x="0" y="3203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00379" cy="3228733"/>
            </a:xfrm>
            <a:custGeom>
              <a:avLst/>
              <a:gdLst/>
              <a:ahLst/>
              <a:cxnLst/>
              <a:rect r="r" b="b" t="t" l="l"/>
              <a:pathLst>
                <a:path h="3228733" w="9200379">
                  <a:moveTo>
                    <a:pt x="80010" y="3228733"/>
                  </a:moveTo>
                  <a:lnTo>
                    <a:pt x="9200379" y="3228733"/>
                  </a:lnTo>
                  <a:lnTo>
                    <a:pt x="9200379" y="80010"/>
                  </a:lnTo>
                  <a:lnTo>
                    <a:pt x="9200379" y="67310"/>
                  </a:lnTo>
                  <a:lnTo>
                    <a:pt x="9200379" y="0"/>
                  </a:lnTo>
                  <a:lnTo>
                    <a:pt x="0" y="0"/>
                  </a:lnTo>
                  <a:lnTo>
                    <a:pt x="0" y="3228733"/>
                  </a:lnTo>
                  <a:lnTo>
                    <a:pt x="67310" y="3228733"/>
                  </a:lnTo>
                  <a:lnTo>
                    <a:pt x="80010" y="3228733"/>
                  </a:lnTo>
                  <a:close/>
                  <a:moveTo>
                    <a:pt x="12700" y="12700"/>
                  </a:moveTo>
                  <a:lnTo>
                    <a:pt x="9187679" y="12700"/>
                  </a:lnTo>
                  <a:lnTo>
                    <a:pt x="9187679" y="3216033"/>
                  </a:lnTo>
                  <a:lnTo>
                    <a:pt x="12700" y="3216033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028700"/>
            <a:ext cx="1816930" cy="1816930"/>
          </a:xfrm>
          <a:custGeom>
            <a:avLst/>
            <a:gdLst/>
            <a:ahLst/>
            <a:cxnLst/>
            <a:rect r="r" b="b" t="t" l="l"/>
            <a:pathLst>
              <a:path h="1816930" w="1816930">
                <a:moveTo>
                  <a:pt x="0" y="0"/>
                </a:moveTo>
                <a:lnTo>
                  <a:pt x="1816930" y="0"/>
                </a:lnTo>
                <a:lnTo>
                  <a:pt x="1816930" y="1816930"/>
                </a:lnTo>
                <a:lnTo>
                  <a:pt x="0" y="1816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39472" y="4523164"/>
            <a:ext cx="15209057" cy="2319381"/>
          </a:xfrm>
          <a:custGeom>
            <a:avLst/>
            <a:gdLst/>
            <a:ahLst/>
            <a:cxnLst/>
            <a:rect r="r" b="b" t="t" l="l"/>
            <a:pathLst>
              <a:path h="2319381" w="15209057">
                <a:moveTo>
                  <a:pt x="0" y="0"/>
                </a:moveTo>
                <a:lnTo>
                  <a:pt x="15209056" y="0"/>
                </a:lnTo>
                <a:lnTo>
                  <a:pt x="15209056" y="2319381"/>
                </a:lnTo>
                <a:lnTo>
                  <a:pt x="0" y="2319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25488" y="1233382"/>
            <a:ext cx="6484168" cy="75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5520">
                <a:solidFill>
                  <a:srgbClr val="46BC83"/>
                </a:solidFill>
                <a:latin typeface="Intro Rust"/>
                <a:ea typeface="Intro Rust"/>
                <a:cs typeface="Intro Rust"/>
                <a:sym typeface="Intro Rust"/>
              </a:rPr>
              <a:t>APPENDIX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313938"/>
            <a:ext cx="693702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46BC83"/>
                </a:solidFill>
                <a:latin typeface="Poppins Bold"/>
                <a:ea typeface="Poppins Bold"/>
                <a:cs typeface="Poppins Bold"/>
                <a:sym typeface="Poppins Bold"/>
              </a:rPr>
              <a:t>22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67572" y="3064784"/>
            <a:ext cx="6159872" cy="36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2615">
                <a:solidFill>
                  <a:srgbClr val="000000"/>
                </a:solidFill>
                <a:latin typeface="Intro Rust"/>
                <a:ea typeface="Intro Rust"/>
                <a:cs typeface="Intro Rust"/>
                <a:sym typeface="Intro Rust"/>
              </a:rPr>
              <a:t>RANDOM FOREST OUTPUT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7344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849" y="2986951"/>
            <a:ext cx="16924302" cy="6019108"/>
            <a:chOff x="0" y="0"/>
            <a:chExt cx="9267689" cy="32960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0010" y="80010"/>
              <a:ext cx="9174979" cy="3203333"/>
            </a:xfrm>
            <a:custGeom>
              <a:avLst/>
              <a:gdLst/>
              <a:ahLst/>
              <a:cxnLst/>
              <a:rect r="r" b="b" t="t" l="l"/>
              <a:pathLst>
                <a:path h="3203333" w="9174979">
                  <a:moveTo>
                    <a:pt x="0" y="3148723"/>
                  </a:moveTo>
                  <a:lnTo>
                    <a:pt x="0" y="3203333"/>
                  </a:lnTo>
                  <a:lnTo>
                    <a:pt x="9174979" y="3203333"/>
                  </a:lnTo>
                  <a:lnTo>
                    <a:pt x="9174979" y="0"/>
                  </a:lnTo>
                  <a:lnTo>
                    <a:pt x="9120369" y="0"/>
                  </a:lnTo>
                  <a:lnTo>
                    <a:pt x="9120369" y="3148723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310" y="67310"/>
              <a:ext cx="9200379" cy="3228733"/>
            </a:xfrm>
            <a:custGeom>
              <a:avLst/>
              <a:gdLst/>
              <a:ahLst/>
              <a:cxnLst/>
              <a:rect r="r" b="b" t="t" l="l"/>
              <a:pathLst>
                <a:path h="3228733" w="9200379">
                  <a:moveTo>
                    <a:pt x="9133069" y="0"/>
                  </a:moveTo>
                  <a:lnTo>
                    <a:pt x="9133069" y="12700"/>
                  </a:lnTo>
                  <a:lnTo>
                    <a:pt x="9187679" y="12700"/>
                  </a:lnTo>
                  <a:lnTo>
                    <a:pt x="9187679" y="3216033"/>
                  </a:lnTo>
                  <a:lnTo>
                    <a:pt x="12700" y="3216033"/>
                  </a:lnTo>
                  <a:lnTo>
                    <a:pt x="12700" y="3161423"/>
                  </a:lnTo>
                  <a:lnTo>
                    <a:pt x="0" y="3161423"/>
                  </a:lnTo>
                  <a:lnTo>
                    <a:pt x="0" y="3228733"/>
                  </a:lnTo>
                  <a:lnTo>
                    <a:pt x="9200379" y="3228733"/>
                  </a:lnTo>
                  <a:lnTo>
                    <a:pt x="920037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9174979" cy="3203333"/>
            </a:xfrm>
            <a:custGeom>
              <a:avLst/>
              <a:gdLst/>
              <a:ahLst/>
              <a:cxnLst/>
              <a:rect r="r" b="b" t="t" l="l"/>
              <a:pathLst>
                <a:path h="3203333" w="9174979">
                  <a:moveTo>
                    <a:pt x="0" y="0"/>
                  </a:moveTo>
                  <a:lnTo>
                    <a:pt x="9174979" y="0"/>
                  </a:lnTo>
                  <a:lnTo>
                    <a:pt x="9174979" y="3203333"/>
                  </a:lnTo>
                  <a:lnTo>
                    <a:pt x="0" y="3203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00379" cy="3228733"/>
            </a:xfrm>
            <a:custGeom>
              <a:avLst/>
              <a:gdLst/>
              <a:ahLst/>
              <a:cxnLst/>
              <a:rect r="r" b="b" t="t" l="l"/>
              <a:pathLst>
                <a:path h="3228733" w="9200379">
                  <a:moveTo>
                    <a:pt x="80010" y="3228733"/>
                  </a:moveTo>
                  <a:lnTo>
                    <a:pt x="9200379" y="3228733"/>
                  </a:lnTo>
                  <a:lnTo>
                    <a:pt x="9200379" y="80010"/>
                  </a:lnTo>
                  <a:lnTo>
                    <a:pt x="9200379" y="67310"/>
                  </a:lnTo>
                  <a:lnTo>
                    <a:pt x="9200379" y="0"/>
                  </a:lnTo>
                  <a:lnTo>
                    <a:pt x="0" y="0"/>
                  </a:lnTo>
                  <a:lnTo>
                    <a:pt x="0" y="3228733"/>
                  </a:lnTo>
                  <a:lnTo>
                    <a:pt x="67310" y="3228733"/>
                  </a:lnTo>
                  <a:lnTo>
                    <a:pt x="80010" y="3228733"/>
                  </a:lnTo>
                  <a:close/>
                  <a:moveTo>
                    <a:pt x="12700" y="12700"/>
                  </a:moveTo>
                  <a:lnTo>
                    <a:pt x="9187679" y="12700"/>
                  </a:lnTo>
                  <a:lnTo>
                    <a:pt x="9187679" y="3216033"/>
                  </a:lnTo>
                  <a:lnTo>
                    <a:pt x="12700" y="3216033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028700"/>
            <a:ext cx="1816930" cy="1816930"/>
          </a:xfrm>
          <a:custGeom>
            <a:avLst/>
            <a:gdLst/>
            <a:ahLst/>
            <a:cxnLst/>
            <a:rect r="r" b="b" t="t" l="l"/>
            <a:pathLst>
              <a:path h="1816930" w="1816930">
                <a:moveTo>
                  <a:pt x="0" y="0"/>
                </a:moveTo>
                <a:lnTo>
                  <a:pt x="1816930" y="0"/>
                </a:lnTo>
                <a:lnTo>
                  <a:pt x="1816930" y="1816930"/>
                </a:lnTo>
                <a:lnTo>
                  <a:pt x="0" y="1816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7960" y="3618289"/>
            <a:ext cx="7300901" cy="5095139"/>
          </a:xfrm>
          <a:custGeom>
            <a:avLst/>
            <a:gdLst/>
            <a:ahLst/>
            <a:cxnLst/>
            <a:rect r="r" b="b" t="t" l="l"/>
            <a:pathLst>
              <a:path h="5095139" w="7300901">
                <a:moveTo>
                  <a:pt x="0" y="0"/>
                </a:moveTo>
                <a:lnTo>
                  <a:pt x="7300902" y="0"/>
                </a:lnTo>
                <a:lnTo>
                  <a:pt x="7300902" y="5095139"/>
                </a:lnTo>
                <a:lnTo>
                  <a:pt x="0" y="50951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049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670754" y="3480851"/>
            <a:ext cx="5076071" cy="5031308"/>
          </a:xfrm>
          <a:custGeom>
            <a:avLst/>
            <a:gdLst/>
            <a:ahLst/>
            <a:cxnLst/>
            <a:rect r="r" b="b" t="t" l="l"/>
            <a:pathLst>
              <a:path h="5031308" w="5076071">
                <a:moveTo>
                  <a:pt x="0" y="0"/>
                </a:moveTo>
                <a:lnTo>
                  <a:pt x="5076071" y="0"/>
                </a:lnTo>
                <a:lnTo>
                  <a:pt x="5076071" y="5031308"/>
                </a:lnTo>
                <a:lnTo>
                  <a:pt x="0" y="50313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025488" y="1233382"/>
            <a:ext cx="6484168" cy="75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5520">
                <a:solidFill>
                  <a:srgbClr val="46BC83"/>
                </a:solidFill>
                <a:latin typeface="Intro Rust"/>
                <a:ea typeface="Intro Rust"/>
                <a:cs typeface="Intro Rust"/>
                <a:sym typeface="Intro Rust"/>
              </a:rPr>
              <a:t>APPENDIX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313938"/>
            <a:ext cx="693702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46BC83"/>
                </a:solidFill>
                <a:latin typeface="Poppins Bold"/>
                <a:ea typeface="Poppins Bold"/>
                <a:cs typeface="Poppins Bold"/>
                <a:sym typeface="Poppins Bold"/>
              </a:rPr>
              <a:t>23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48917" y="3117846"/>
            <a:ext cx="6159872" cy="36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2615">
                <a:solidFill>
                  <a:srgbClr val="000000"/>
                </a:solidFill>
                <a:latin typeface="Intro Rust"/>
                <a:ea typeface="Intro Rust"/>
                <a:cs typeface="Intro Rust"/>
                <a:sym typeface="Intro Rust"/>
              </a:rPr>
              <a:t>XGBOOST  RESULTS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7344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849" y="2986951"/>
            <a:ext cx="16924302" cy="6019108"/>
            <a:chOff x="0" y="0"/>
            <a:chExt cx="9267689" cy="32960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0010" y="80010"/>
              <a:ext cx="9174979" cy="3203333"/>
            </a:xfrm>
            <a:custGeom>
              <a:avLst/>
              <a:gdLst/>
              <a:ahLst/>
              <a:cxnLst/>
              <a:rect r="r" b="b" t="t" l="l"/>
              <a:pathLst>
                <a:path h="3203333" w="9174979">
                  <a:moveTo>
                    <a:pt x="0" y="3148723"/>
                  </a:moveTo>
                  <a:lnTo>
                    <a:pt x="0" y="3203333"/>
                  </a:lnTo>
                  <a:lnTo>
                    <a:pt x="9174979" y="3203333"/>
                  </a:lnTo>
                  <a:lnTo>
                    <a:pt x="9174979" y="0"/>
                  </a:lnTo>
                  <a:lnTo>
                    <a:pt x="9120369" y="0"/>
                  </a:lnTo>
                  <a:lnTo>
                    <a:pt x="9120369" y="3148723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310" y="67310"/>
              <a:ext cx="9200379" cy="3228733"/>
            </a:xfrm>
            <a:custGeom>
              <a:avLst/>
              <a:gdLst/>
              <a:ahLst/>
              <a:cxnLst/>
              <a:rect r="r" b="b" t="t" l="l"/>
              <a:pathLst>
                <a:path h="3228733" w="9200379">
                  <a:moveTo>
                    <a:pt x="9133069" y="0"/>
                  </a:moveTo>
                  <a:lnTo>
                    <a:pt x="9133069" y="12700"/>
                  </a:lnTo>
                  <a:lnTo>
                    <a:pt x="9187679" y="12700"/>
                  </a:lnTo>
                  <a:lnTo>
                    <a:pt x="9187679" y="3216033"/>
                  </a:lnTo>
                  <a:lnTo>
                    <a:pt x="12700" y="3216033"/>
                  </a:lnTo>
                  <a:lnTo>
                    <a:pt x="12700" y="3161423"/>
                  </a:lnTo>
                  <a:lnTo>
                    <a:pt x="0" y="3161423"/>
                  </a:lnTo>
                  <a:lnTo>
                    <a:pt x="0" y="3228733"/>
                  </a:lnTo>
                  <a:lnTo>
                    <a:pt x="9200379" y="3228733"/>
                  </a:lnTo>
                  <a:lnTo>
                    <a:pt x="920037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9174979" cy="3203333"/>
            </a:xfrm>
            <a:custGeom>
              <a:avLst/>
              <a:gdLst/>
              <a:ahLst/>
              <a:cxnLst/>
              <a:rect r="r" b="b" t="t" l="l"/>
              <a:pathLst>
                <a:path h="3203333" w="9174979">
                  <a:moveTo>
                    <a:pt x="0" y="0"/>
                  </a:moveTo>
                  <a:lnTo>
                    <a:pt x="9174979" y="0"/>
                  </a:lnTo>
                  <a:lnTo>
                    <a:pt x="9174979" y="3203333"/>
                  </a:lnTo>
                  <a:lnTo>
                    <a:pt x="0" y="3203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00379" cy="3228733"/>
            </a:xfrm>
            <a:custGeom>
              <a:avLst/>
              <a:gdLst/>
              <a:ahLst/>
              <a:cxnLst/>
              <a:rect r="r" b="b" t="t" l="l"/>
              <a:pathLst>
                <a:path h="3228733" w="9200379">
                  <a:moveTo>
                    <a:pt x="80010" y="3228733"/>
                  </a:moveTo>
                  <a:lnTo>
                    <a:pt x="9200379" y="3228733"/>
                  </a:lnTo>
                  <a:lnTo>
                    <a:pt x="9200379" y="80010"/>
                  </a:lnTo>
                  <a:lnTo>
                    <a:pt x="9200379" y="67310"/>
                  </a:lnTo>
                  <a:lnTo>
                    <a:pt x="9200379" y="0"/>
                  </a:lnTo>
                  <a:lnTo>
                    <a:pt x="0" y="0"/>
                  </a:lnTo>
                  <a:lnTo>
                    <a:pt x="0" y="3228733"/>
                  </a:lnTo>
                  <a:lnTo>
                    <a:pt x="67310" y="3228733"/>
                  </a:lnTo>
                  <a:lnTo>
                    <a:pt x="80010" y="3228733"/>
                  </a:lnTo>
                  <a:close/>
                  <a:moveTo>
                    <a:pt x="12700" y="12700"/>
                  </a:moveTo>
                  <a:lnTo>
                    <a:pt x="9187679" y="12700"/>
                  </a:lnTo>
                  <a:lnTo>
                    <a:pt x="9187679" y="3216033"/>
                  </a:lnTo>
                  <a:lnTo>
                    <a:pt x="12700" y="3216033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028700"/>
            <a:ext cx="1816930" cy="1816930"/>
          </a:xfrm>
          <a:custGeom>
            <a:avLst/>
            <a:gdLst/>
            <a:ahLst/>
            <a:cxnLst/>
            <a:rect r="r" b="b" t="t" l="l"/>
            <a:pathLst>
              <a:path h="1816930" w="1816930">
                <a:moveTo>
                  <a:pt x="0" y="0"/>
                </a:moveTo>
                <a:lnTo>
                  <a:pt x="1816930" y="0"/>
                </a:lnTo>
                <a:lnTo>
                  <a:pt x="1816930" y="1816930"/>
                </a:lnTo>
                <a:lnTo>
                  <a:pt x="0" y="1816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8013" y="4848072"/>
            <a:ext cx="15571973" cy="2296866"/>
          </a:xfrm>
          <a:custGeom>
            <a:avLst/>
            <a:gdLst/>
            <a:ahLst/>
            <a:cxnLst/>
            <a:rect r="r" b="b" t="t" l="l"/>
            <a:pathLst>
              <a:path h="2296866" w="15571973">
                <a:moveTo>
                  <a:pt x="0" y="0"/>
                </a:moveTo>
                <a:lnTo>
                  <a:pt x="15571974" y="0"/>
                </a:lnTo>
                <a:lnTo>
                  <a:pt x="15571974" y="2296866"/>
                </a:lnTo>
                <a:lnTo>
                  <a:pt x="0" y="22968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25488" y="1233382"/>
            <a:ext cx="6484168" cy="75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5520">
                <a:solidFill>
                  <a:srgbClr val="46BC83"/>
                </a:solidFill>
                <a:latin typeface="Intro Rust"/>
                <a:ea typeface="Intro Rust"/>
                <a:cs typeface="Intro Rust"/>
                <a:sym typeface="Intro Rust"/>
              </a:rPr>
              <a:t>APPENDIX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977026" y="9313938"/>
            <a:ext cx="975976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46BC83"/>
                </a:solidFill>
                <a:latin typeface="Poppins Bold"/>
                <a:ea typeface="Poppins Bold"/>
                <a:cs typeface="Poppins Bold"/>
                <a:sym typeface="Poppins Bold"/>
              </a:rPr>
              <a:t>24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75441" y="3297420"/>
            <a:ext cx="9189882" cy="701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2615">
                <a:solidFill>
                  <a:srgbClr val="000000"/>
                </a:solidFill>
                <a:latin typeface="Intro Rust"/>
                <a:ea typeface="Intro Rust"/>
                <a:cs typeface="Intro Rust"/>
                <a:sym typeface="Intro Rust"/>
              </a:rPr>
              <a:t>MARKET BASKET ANALYSIS(APRIORI ALGORITHM)</a:t>
            </a:r>
          </a:p>
          <a:p>
            <a:pPr algn="l">
              <a:lnSpc>
                <a:spcPts val="2720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7344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849" y="2986951"/>
            <a:ext cx="16924302" cy="6019108"/>
            <a:chOff x="0" y="0"/>
            <a:chExt cx="9267689" cy="32960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0010" y="80010"/>
              <a:ext cx="9174979" cy="3203333"/>
            </a:xfrm>
            <a:custGeom>
              <a:avLst/>
              <a:gdLst/>
              <a:ahLst/>
              <a:cxnLst/>
              <a:rect r="r" b="b" t="t" l="l"/>
              <a:pathLst>
                <a:path h="3203333" w="9174979">
                  <a:moveTo>
                    <a:pt x="0" y="3148723"/>
                  </a:moveTo>
                  <a:lnTo>
                    <a:pt x="0" y="3203333"/>
                  </a:lnTo>
                  <a:lnTo>
                    <a:pt x="9174979" y="3203333"/>
                  </a:lnTo>
                  <a:lnTo>
                    <a:pt x="9174979" y="0"/>
                  </a:lnTo>
                  <a:lnTo>
                    <a:pt x="9120369" y="0"/>
                  </a:lnTo>
                  <a:lnTo>
                    <a:pt x="9120369" y="3148723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310" y="67310"/>
              <a:ext cx="9200379" cy="3228733"/>
            </a:xfrm>
            <a:custGeom>
              <a:avLst/>
              <a:gdLst/>
              <a:ahLst/>
              <a:cxnLst/>
              <a:rect r="r" b="b" t="t" l="l"/>
              <a:pathLst>
                <a:path h="3228733" w="9200379">
                  <a:moveTo>
                    <a:pt x="9133069" y="0"/>
                  </a:moveTo>
                  <a:lnTo>
                    <a:pt x="9133069" y="12700"/>
                  </a:lnTo>
                  <a:lnTo>
                    <a:pt x="9187679" y="12700"/>
                  </a:lnTo>
                  <a:lnTo>
                    <a:pt x="9187679" y="3216033"/>
                  </a:lnTo>
                  <a:lnTo>
                    <a:pt x="12700" y="3216033"/>
                  </a:lnTo>
                  <a:lnTo>
                    <a:pt x="12700" y="3161423"/>
                  </a:lnTo>
                  <a:lnTo>
                    <a:pt x="0" y="3161423"/>
                  </a:lnTo>
                  <a:lnTo>
                    <a:pt x="0" y="3228733"/>
                  </a:lnTo>
                  <a:lnTo>
                    <a:pt x="9200379" y="3228733"/>
                  </a:lnTo>
                  <a:lnTo>
                    <a:pt x="920037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9174979" cy="3203333"/>
            </a:xfrm>
            <a:custGeom>
              <a:avLst/>
              <a:gdLst/>
              <a:ahLst/>
              <a:cxnLst/>
              <a:rect r="r" b="b" t="t" l="l"/>
              <a:pathLst>
                <a:path h="3203333" w="9174979">
                  <a:moveTo>
                    <a:pt x="0" y="0"/>
                  </a:moveTo>
                  <a:lnTo>
                    <a:pt x="9174979" y="0"/>
                  </a:lnTo>
                  <a:lnTo>
                    <a:pt x="9174979" y="3203333"/>
                  </a:lnTo>
                  <a:lnTo>
                    <a:pt x="0" y="3203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00379" cy="3228733"/>
            </a:xfrm>
            <a:custGeom>
              <a:avLst/>
              <a:gdLst/>
              <a:ahLst/>
              <a:cxnLst/>
              <a:rect r="r" b="b" t="t" l="l"/>
              <a:pathLst>
                <a:path h="3228733" w="9200379">
                  <a:moveTo>
                    <a:pt x="80010" y="3228733"/>
                  </a:moveTo>
                  <a:lnTo>
                    <a:pt x="9200379" y="3228733"/>
                  </a:lnTo>
                  <a:lnTo>
                    <a:pt x="9200379" y="80010"/>
                  </a:lnTo>
                  <a:lnTo>
                    <a:pt x="9200379" y="67310"/>
                  </a:lnTo>
                  <a:lnTo>
                    <a:pt x="9200379" y="0"/>
                  </a:lnTo>
                  <a:lnTo>
                    <a:pt x="0" y="0"/>
                  </a:lnTo>
                  <a:lnTo>
                    <a:pt x="0" y="3228733"/>
                  </a:lnTo>
                  <a:lnTo>
                    <a:pt x="67310" y="3228733"/>
                  </a:lnTo>
                  <a:lnTo>
                    <a:pt x="80010" y="3228733"/>
                  </a:lnTo>
                  <a:close/>
                  <a:moveTo>
                    <a:pt x="12700" y="12700"/>
                  </a:moveTo>
                  <a:lnTo>
                    <a:pt x="9187679" y="12700"/>
                  </a:lnTo>
                  <a:lnTo>
                    <a:pt x="9187679" y="3216033"/>
                  </a:lnTo>
                  <a:lnTo>
                    <a:pt x="12700" y="3216033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028700"/>
            <a:ext cx="1816930" cy="1816930"/>
          </a:xfrm>
          <a:custGeom>
            <a:avLst/>
            <a:gdLst/>
            <a:ahLst/>
            <a:cxnLst/>
            <a:rect r="r" b="b" t="t" l="l"/>
            <a:pathLst>
              <a:path h="1816930" w="1816930">
                <a:moveTo>
                  <a:pt x="0" y="0"/>
                </a:moveTo>
                <a:lnTo>
                  <a:pt x="1816930" y="0"/>
                </a:lnTo>
                <a:lnTo>
                  <a:pt x="1816930" y="1816930"/>
                </a:lnTo>
                <a:lnTo>
                  <a:pt x="0" y="1816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025488" y="1233382"/>
            <a:ext cx="6484168" cy="75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5520">
                <a:solidFill>
                  <a:srgbClr val="46BC83"/>
                </a:solidFill>
                <a:latin typeface="Intro Rust"/>
                <a:ea typeface="Intro Rust"/>
                <a:cs typeface="Intro Rust"/>
                <a:sym typeface="Intro Rust"/>
              </a:rPr>
              <a:t>APPENDIX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977026" y="9313938"/>
            <a:ext cx="975976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46BC83"/>
                </a:solidFill>
                <a:latin typeface="Poppins Bold"/>
                <a:ea typeface="Poppins Bold"/>
                <a:cs typeface="Poppins Bold"/>
                <a:sym typeface="Poppins Bold"/>
              </a:rPr>
              <a:t>25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36695" y="3342291"/>
            <a:ext cx="3279492" cy="36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2615">
                <a:solidFill>
                  <a:srgbClr val="000000"/>
                </a:solidFill>
                <a:latin typeface="Intro Rust"/>
                <a:ea typeface="Intro Rust"/>
                <a:cs typeface="Intro Rust"/>
                <a:sym typeface="Intro Rust"/>
              </a:rPr>
              <a:t>LINK TO THE SLIDE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5752" y="5086350"/>
            <a:ext cx="15551274" cy="151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7"/>
              </a:lnSpc>
            </a:pPr>
            <a:r>
              <a:rPr lang="en-US" sz="289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https://www.canva.com/design/DAGYSC8q4qA/vEQe3DABqhE_BUbLMexPXQ/edit?utm_content=DAGYSC8q4qA&amp;utm_campaign=designshare&amp;utm_medium=link2&amp;utm_source=sharebutton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7344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151599"/>
            <a:ext cx="15204423" cy="7106701"/>
            <a:chOff x="0" y="0"/>
            <a:chExt cx="8325889" cy="38916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0010" y="80010"/>
              <a:ext cx="8233179" cy="3798895"/>
            </a:xfrm>
            <a:custGeom>
              <a:avLst/>
              <a:gdLst/>
              <a:ahLst/>
              <a:cxnLst/>
              <a:rect r="r" b="b" t="t" l="l"/>
              <a:pathLst>
                <a:path h="3798895" w="8233179">
                  <a:moveTo>
                    <a:pt x="0" y="3744284"/>
                  </a:moveTo>
                  <a:lnTo>
                    <a:pt x="0" y="3798895"/>
                  </a:lnTo>
                  <a:lnTo>
                    <a:pt x="8233179" y="3798895"/>
                  </a:lnTo>
                  <a:lnTo>
                    <a:pt x="8233179" y="0"/>
                  </a:lnTo>
                  <a:lnTo>
                    <a:pt x="8178569" y="0"/>
                  </a:lnTo>
                  <a:lnTo>
                    <a:pt x="8178569" y="3744284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310" y="67310"/>
              <a:ext cx="8258579" cy="3824295"/>
            </a:xfrm>
            <a:custGeom>
              <a:avLst/>
              <a:gdLst/>
              <a:ahLst/>
              <a:cxnLst/>
              <a:rect r="r" b="b" t="t" l="l"/>
              <a:pathLst>
                <a:path h="3824295" w="8258579">
                  <a:moveTo>
                    <a:pt x="8191269" y="0"/>
                  </a:moveTo>
                  <a:lnTo>
                    <a:pt x="8191269" y="12700"/>
                  </a:lnTo>
                  <a:lnTo>
                    <a:pt x="8245879" y="12700"/>
                  </a:lnTo>
                  <a:lnTo>
                    <a:pt x="8245879" y="3811595"/>
                  </a:lnTo>
                  <a:lnTo>
                    <a:pt x="12700" y="3811595"/>
                  </a:lnTo>
                  <a:lnTo>
                    <a:pt x="12700" y="3756984"/>
                  </a:lnTo>
                  <a:lnTo>
                    <a:pt x="0" y="3756984"/>
                  </a:lnTo>
                  <a:lnTo>
                    <a:pt x="0" y="3824295"/>
                  </a:lnTo>
                  <a:lnTo>
                    <a:pt x="8258579" y="3824295"/>
                  </a:lnTo>
                  <a:lnTo>
                    <a:pt x="825857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8233179" cy="3798894"/>
            </a:xfrm>
            <a:custGeom>
              <a:avLst/>
              <a:gdLst/>
              <a:ahLst/>
              <a:cxnLst/>
              <a:rect r="r" b="b" t="t" l="l"/>
              <a:pathLst>
                <a:path h="3798894" w="8233179">
                  <a:moveTo>
                    <a:pt x="0" y="0"/>
                  </a:moveTo>
                  <a:lnTo>
                    <a:pt x="8233179" y="0"/>
                  </a:lnTo>
                  <a:lnTo>
                    <a:pt x="8233179" y="3798894"/>
                  </a:lnTo>
                  <a:lnTo>
                    <a:pt x="0" y="3798894"/>
                  </a:lnTo>
                  <a:close/>
                </a:path>
              </a:pathLst>
            </a:custGeom>
            <a:solidFill>
              <a:srgbClr val="E3F6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58579" cy="3824294"/>
            </a:xfrm>
            <a:custGeom>
              <a:avLst/>
              <a:gdLst/>
              <a:ahLst/>
              <a:cxnLst/>
              <a:rect r="r" b="b" t="t" l="l"/>
              <a:pathLst>
                <a:path h="3824294" w="8258579">
                  <a:moveTo>
                    <a:pt x="80010" y="3824294"/>
                  </a:moveTo>
                  <a:lnTo>
                    <a:pt x="8258579" y="3824294"/>
                  </a:lnTo>
                  <a:lnTo>
                    <a:pt x="8258579" y="80010"/>
                  </a:lnTo>
                  <a:lnTo>
                    <a:pt x="8258579" y="67310"/>
                  </a:lnTo>
                  <a:lnTo>
                    <a:pt x="8258579" y="0"/>
                  </a:lnTo>
                  <a:lnTo>
                    <a:pt x="0" y="0"/>
                  </a:lnTo>
                  <a:lnTo>
                    <a:pt x="0" y="3824294"/>
                  </a:lnTo>
                  <a:lnTo>
                    <a:pt x="67310" y="3824294"/>
                  </a:lnTo>
                  <a:lnTo>
                    <a:pt x="80010" y="3824294"/>
                  </a:lnTo>
                  <a:close/>
                  <a:moveTo>
                    <a:pt x="12700" y="12700"/>
                  </a:moveTo>
                  <a:lnTo>
                    <a:pt x="8245879" y="12700"/>
                  </a:lnTo>
                  <a:lnTo>
                    <a:pt x="8245879" y="3811594"/>
                  </a:lnTo>
                  <a:lnTo>
                    <a:pt x="12700" y="381159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616338" y="934614"/>
            <a:ext cx="1356176" cy="971361"/>
          </a:xfrm>
          <a:custGeom>
            <a:avLst/>
            <a:gdLst/>
            <a:ahLst/>
            <a:cxnLst/>
            <a:rect r="r" b="b" t="t" l="l"/>
            <a:pathLst>
              <a:path h="971361" w="1356176">
                <a:moveTo>
                  <a:pt x="0" y="0"/>
                </a:moveTo>
                <a:lnTo>
                  <a:pt x="1356176" y="0"/>
                </a:lnTo>
                <a:lnTo>
                  <a:pt x="1356176" y="971361"/>
                </a:lnTo>
                <a:lnTo>
                  <a:pt x="0" y="971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16438" y="2784689"/>
            <a:ext cx="13820050" cy="370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3"/>
              </a:lnSpc>
            </a:pPr>
            <a:r>
              <a:rPr lang="en-US" sz="4690">
                <a:solidFill>
                  <a:srgbClr val="73737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How can we classify and segment our customer base to </a:t>
            </a:r>
            <a:r>
              <a:rPr lang="en-US" sz="4690">
                <a:solidFill>
                  <a:srgbClr val="36996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identify high-value segments</a:t>
            </a:r>
            <a:r>
              <a:rPr lang="en-US" sz="4690">
                <a:solidFill>
                  <a:srgbClr val="73737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and tailor marketing strategies that </a:t>
            </a:r>
            <a:r>
              <a:rPr lang="en-US" sz="4690">
                <a:solidFill>
                  <a:srgbClr val="36996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maximize</a:t>
            </a:r>
            <a:r>
              <a:rPr lang="en-US" sz="4690">
                <a:solidFill>
                  <a:srgbClr val="73737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customer engagement and lifetime value?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206697" y="6053575"/>
            <a:ext cx="2900494" cy="3069306"/>
          </a:xfrm>
          <a:custGeom>
            <a:avLst/>
            <a:gdLst/>
            <a:ahLst/>
            <a:cxnLst/>
            <a:rect r="r" b="b" t="t" l="l"/>
            <a:pathLst>
              <a:path h="3069306" w="2900494">
                <a:moveTo>
                  <a:pt x="0" y="0"/>
                </a:moveTo>
                <a:lnTo>
                  <a:pt x="2900494" y="0"/>
                </a:lnTo>
                <a:lnTo>
                  <a:pt x="2900494" y="3069306"/>
                </a:lnTo>
                <a:lnTo>
                  <a:pt x="0" y="30693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002333"/>
            <a:ext cx="9353771" cy="94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5"/>
              </a:lnSpc>
            </a:pPr>
            <a:r>
              <a:rPr lang="en-US" sz="6919">
                <a:solidFill>
                  <a:srgbClr val="46BC83"/>
                </a:solidFill>
                <a:latin typeface="Intro Rust"/>
                <a:ea typeface="Intro Rust"/>
                <a:cs typeface="Intro Rust"/>
                <a:sym typeface="Intro Rust"/>
              </a:rPr>
              <a:t>BUSINESS QUESTION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88856" y="9313938"/>
            <a:ext cx="464146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46BC83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BC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4922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94542" y="3656383"/>
            <a:ext cx="2519836" cy="2334308"/>
            <a:chOff x="0" y="0"/>
            <a:chExt cx="1379853" cy="12782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0010" y="80010"/>
              <a:ext cx="1287143" cy="1185549"/>
            </a:xfrm>
            <a:custGeom>
              <a:avLst/>
              <a:gdLst/>
              <a:ahLst/>
              <a:cxnLst/>
              <a:rect r="r" b="b" t="t" l="l"/>
              <a:pathLst>
                <a:path h="1185549" w="1287143">
                  <a:moveTo>
                    <a:pt x="0" y="1130939"/>
                  </a:moveTo>
                  <a:lnTo>
                    <a:pt x="0" y="1185549"/>
                  </a:lnTo>
                  <a:lnTo>
                    <a:pt x="1287143" y="1185549"/>
                  </a:lnTo>
                  <a:lnTo>
                    <a:pt x="1287143" y="0"/>
                  </a:lnTo>
                  <a:lnTo>
                    <a:pt x="1232533" y="0"/>
                  </a:lnTo>
                  <a:lnTo>
                    <a:pt x="1232533" y="1130939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310" y="67310"/>
              <a:ext cx="1312543" cy="1210949"/>
            </a:xfrm>
            <a:custGeom>
              <a:avLst/>
              <a:gdLst/>
              <a:ahLst/>
              <a:cxnLst/>
              <a:rect r="r" b="b" t="t" l="l"/>
              <a:pathLst>
                <a:path h="1210949" w="1312543">
                  <a:moveTo>
                    <a:pt x="1245233" y="0"/>
                  </a:moveTo>
                  <a:lnTo>
                    <a:pt x="1245233" y="12700"/>
                  </a:lnTo>
                  <a:lnTo>
                    <a:pt x="1299843" y="12700"/>
                  </a:lnTo>
                  <a:lnTo>
                    <a:pt x="1299843" y="1198249"/>
                  </a:lnTo>
                  <a:lnTo>
                    <a:pt x="12700" y="1198249"/>
                  </a:lnTo>
                  <a:lnTo>
                    <a:pt x="12700" y="1143639"/>
                  </a:lnTo>
                  <a:lnTo>
                    <a:pt x="0" y="1143639"/>
                  </a:lnTo>
                  <a:lnTo>
                    <a:pt x="0" y="1210949"/>
                  </a:lnTo>
                  <a:lnTo>
                    <a:pt x="1312543" y="1210949"/>
                  </a:lnTo>
                  <a:lnTo>
                    <a:pt x="131254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1287143" cy="1185549"/>
            </a:xfrm>
            <a:custGeom>
              <a:avLst/>
              <a:gdLst/>
              <a:ahLst/>
              <a:cxnLst/>
              <a:rect r="r" b="b" t="t" l="l"/>
              <a:pathLst>
                <a:path h="1185549" w="1287143">
                  <a:moveTo>
                    <a:pt x="0" y="0"/>
                  </a:moveTo>
                  <a:lnTo>
                    <a:pt x="1287143" y="0"/>
                  </a:lnTo>
                  <a:lnTo>
                    <a:pt x="1287143" y="1185549"/>
                  </a:lnTo>
                  <a:lnTo>
                    <a:pt x="0" y="1185549"/>
                  </a:lnTo>
                  <a:close/>
                </a:path>
              </a:pathLst>
            </a:custGeom>
            <a:solidFill>
              <a:srgbClr val="E3F6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12543" cy="1210949"/>
            </a:xfrm>
            <a:custGeom>
              <a:avLst/>
              <a:gdLst/>
              <a:ahLst/>
              <a:cxnLst/>
              <a:rect r="r" b="b" t="t" l="l"/>
              <a:pathLst>
                <a:path h="1210949" w="1312543">
                  <a:moveTo>
                    <a:pt x="80010" y="1210949"/>
                  </a:moveTo>
                  <a:lnTo>
                    <a:pt x="1312543" y="1210949"/>
                  </a:lnTo>
                  <a:lnTo>
                    <a:pt x="1312543" y="80010"/>
                  </a:lnTo>
                  <a:lnTo>
                    <a:pt x="1312543" y="67310"/>
                  </a:lnTo>
                  <a:lnTo>
                    <a:pt x="1312543" y="0"/>
                  </a:lnTo>
                  <a:lnTo>
                    <a:pt x="0" y="0"/>
                  </a:lnTo>
                  <a:lnTo>
                    <a:pt x="0" y="1210949"/>
                  </a:lnTo>
                  <a:lnTo>
                    <a:pt x="67310" y="1210949"/>
                  </a:lnTo>
                  <a:lnTo>
                    <a:pt x="80010" y="1210949"/>
                  </a:lnTo>
                  <a:close/>
                  <a:moveTo>
                    <a:pt x="12700" y="12700"/>
                  </a:moveTo>
                  <a:lnTo>
                    <a:pt x="1299843" y="12700"/>
                  </a:lnTo>
                  <a:lnTo>
                    <a:pt x="1299843" y="1198249"/>
                  </a:lnTo>
                  <a:lnTo>
                    <a:pt x="12700" y="119824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90108" y="1017960"/>
            <a:ext cx="1543202" cy="1543202"/>
          </a:xfrm>
          <a:custGeom>
            <a:avLst/>
            <a:gdLst/>
            <a:ahLst/>
            <a:cxnLst/>
            <a:rect r="r" b="b" t="t" l="l"/>
            <a:pathLst>
              <a:path h="1543202" w="1543202">
                <a:moveTo>
                  <a:pt x="0" y="0"/>
                </a:moveTo>
                <a:lnTo>
                  <a:pt x="1543202" y="0"/>
                </a:lnTo>
                <a:lnTo>
                  <a:pt x="1543202" y="1543203"/>
                </a:lnTo>
                <a:lnTo>
                  <a:pt x="0" y="15432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64833" y="3840593"/>
            <a:ext cx="1596148" cy="1816750"/>
          </a:xfrm>
          <a:custGeom>
            <a:avLst/>
            <a:gdLst/>
            <a:ahLst/>
            <a:cxnLst/>
            <a:rect r="r" b="b" t="t" l="l"/>
            <a:pathLst>
              <a:path h="1816750" w="1596148">
                <a:moveTo>
                  <a:pt x="0" y="0"/>
                </a:moveTo>
                <a:lnTo>
                  <a:pt x="1596148" y="0"/>
                </a:lnTo>
                <a:lnTo>
                  <a:pt x="1596148" y="1816751"/>
                </a:lnTo>
                <a:lnTo>
                  <a:pt x="0" y="18167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394088" y="3581814"/>
            <a:ext cx="2519836" cy="2334308"/>
            <a:chOff x="0" y="0"/>
            <a:chExt cx="1379853" cy="127825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80010" y="80010"/>
              <a:ext cx="1287143" cy="1185549"/>
            </a:xfrm>
            <a:custGeom>
              <a:avLst/>
              <a:gdLst/>
              <a:ahLst/>
              <a:cxnLst/>
              <a:rect r="r" b="b" t="t" l="l"/>
              <a:pathLst>
                <a:path h="1185549" w="1287143">
                  <a:moveTo>
                    <a:pt x="0" y="1130939"/>
                  </a:moveTo>
                  <a:lnTo>
                    <a:pt x="0" y="1185549"/>
                  </a:lnTo>
                  <a:lnTo>
                    <a:pt x="1287143" y="1185549"/>
                  </a:lnTo>
                  <a:lnTo>
                    <a:pt x="1287143" y="0"/>
                  </a:lnTo>
                  <a:lnTo>
                    <a:pt x="1232533" y="0"/>
                  </a:lnTo>
                  <a:lnTo>
                    <a:pt x="1232533" y="1130939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7310" y="67310"/>
              <a:ext cx="1312543" cy="1210949"/>
            </a:xfrm>
            <a:custGeom>
              <a:avLst/>
              <a:gdLst/>
              <a:ahLst/>
              <a:cxnLst/>
              <a:rect r="r" b="b" t="t" l="l"/>
              <a:pathLst>
                <a:path h="1210949" w="1312543">
                  <a:moveTo>
                    <a:pt x="1245233" y="0"/>
                  </a:moveTo>
                  <a:lnTo>
                    <a:pt x="1245233" y="12700"/>
                  </a:lnTo>
                  <a:lnTo>
                    <a:pt x="1299843" y="12700"/>
                  </a:lnTo>
                  <a:lnTo>
                    <a:pt x="1299843" y="1198249"/>
                  </a:lnTo>
                  <a:lnTo>
                    <a:pt x="12700" y="1198249"/>
                  </a:lnTo>
                  <a:lnTo>
                    <a:pt x="12700" y="1143639"/>
                  </a:lnTo>
                  <a:lnTo>
                    <a:pt x="0" y="1143639"/>
                  </a:lnTo>
                  <a:lnTo>
                    <a:pt x="0" y="1210949"/>
                  </a:lnTo>
                  <a:lnTo>
                    <a:pt x="1312543" y="1210949"/>
                  </a:lnTo>
                  <a:lnTo>
                    <a:pt x="131254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2700" y="12700"/>
              <a:ext cx="1287143" cy="1185549"/>
            </a:xfrm>
            <a:custGeom>
              <a:avLst/>
              <a:gdLst/>
              <a:ahLst/>
              <a:cxnLst/>
              <a:rect r="r" b="b" t="t" l="l"/>
              <a:pathLst>
                <a:path h="1185549" w="1287143">
                  <a:moveTo>
                    <a:pt x="0" y="0"/>
                  </a:moveTo>
                  <a:lnTo>
                    <a:pt x="1287143" y="0"/>
                  </a:lnTo>
                  <a:lnTo>
                    <a:pt x="1287143" y="1185549"/>
                  </a:lnTo>
                  <a:lnTo>
                    <a:pt x="0" y="1185549"/>
                  </a:lnTo>
                  <a:close/>
                </a:path>
              </a:pathLst>
            </a:custGeom>
            <a:solidFill>
              <a:srgbClr val="E3F6E9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12543" cy="1210949"/>
            </a:xfrm>
            <a:custGeom>
              <a:avLst/>
              <a:gdLst/>
              <a:ahLst/>
              <a:cxnLst/>
              <a:rect r="r" b="b" t="t" l="l"/>
              <a:pathLst>
                <a:path h="1210949" w="1312543">
                  <a:moveTo>
                    <a:pt x="80010" y="1210949"/>
                  </a:moveTo>
                  <a:lnTo>
                    <a:pt x="1312543" y="1210949"/>
                  </a:lnTo>
                  <a:lnTo>
                    <a:pt x="1312543" y="80010"/>
                  </a:lnTo>
                  <a:lnTo>
                    <a:pt x="1312543" y="67310"/>
                  </a:lnTo>
                  <a:lnTo>
                    <a:pt x="1312543" y="0"/>
                  </a:lnTo>
                  <a:lnTo>
                    <a:pt x="0" y="0"/>
                  </a:lnTo>
                  <a:lnTo>
                    <a:pt x="0" y="1210949"/>
                  </a:lnTo>
                  <a:lnTo>
                    <a:pt x="67310" y="1210949"/>
                  </a:lnTo>
                  <a:lnTo>
                    <a:pt x="80010" y="1210949"/>
                  </a:lnTo>
                  <a:close/>
                  <a:moveTo>
                    <a:pt x="12700" y="12700"/>
                  </a:moveTo>
                  <a:lnTo>
                    <a:pt x="1299843" y="12700"/>
                  </a:lnTo>
                  <a:lnTo>
                    <a:pt x="1299843" y="1198249"/>
                  </a:lnTo>
                  <a:lnTo>
                    <a:pt x="12700" y="119824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898740" y="3581814"/>
            <a:ext cx="2519836" cy="2334308"/>
            <a:chOff x="0" y="0"/>
            <a:chExt cx="1379853" cy="127825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0010" y="80010"/>
              <a:ext cx="1287143" cy="1185549"/>
            </a:xfrm>
            <a:custGeom>
              <a:avLst/>
              <a:gdLst/>
              <a:ahLst/>
              <a:cxnLst/>
              <a:rect r="r" b="b" t="t" l="l"/>
              <a:pathLst>
                <a:path h="1185549" w="1287143">
                  <a:moveTo>
                    <a:pt x="0" y="1130939"/>
                  </a:moveTo>
                  <a:lnTo>
                    <a:pt x="0" y="1185549"/>
                  </a:lnTo>
                  <a:lnTo>
                    <a:pt x="1287143" y="1185549"/>
                  </a:lnTo>
                  <a:lnTo>
                    <a:pt x="1287143" y="0"/>
                  </a:lnTo>
                  <a:lnTo>
                    <a:pt x="1232533" y="0"/>
                  </a:lnTo>
                  <a:lnTo>
                    <a:pt x="1232533" y="1130939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67310" y="67310"/>
              <a:ext cx="1312543" cy="1210949"/>
            </a:xfrm>
            <a:custGeom>
              <a:avLst/>
              <a:gdLst/>
              <a:ahLst/>
              <a:cxnLst/>
              <a:rect r="r" b="b" t="t" l="l"/>
              <a:pathLst>
                <a:path h="1210949" w="1312543">
                  <a:moveTo>
                    <a:pt x="1245233" y="0"/>
                  </a:moveTo>
                  <a:lnTo>
                    <a:pt x="1245233" y="12700"/>
                  </a:lnTo>
                  <a:lnTo>
                    <a:pt x="1299843" y="12700"/>
                  </a:lnTo>
                  <a:lnTo>
                    <a:pt x="1299843" y="1198249"/>
                  </a:lnTo>
                  <a:lnTo>
                    <a:pt x="12700" y="1198249"/>
                  </a:lnTo>
                  <a:lnTo>
                    <a:pt x="12700" y="1143639"/>
                  </a:lnTo>
                  <a:lnTo>
                    <a:pt x="0" y="1143639"/>
                  </a:lnTo>
                  <a:lnTo>
                    <a:pt x="0" y="1210949"/>
                  </a:lnTo>
                  <a:lnTo>
                    <a:pt x="1312543" y="1210949"/>
                  </a:lnTo>
                  <a:lnTo>
                    <a:pt x="131254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2700" y="12700"/>
              <a:ext cx="1287143" cy="1185549"/>
            </a:xfrm>
            <a:custGeom>
              <a:avLst/>
              <a:gdLst/>
              <a:ahLst/>
              <a:cxnLst/>
              <a:rect r="r" b="b" t="t" l="l"/>
              <a:pathLst>
                <a:path h="1185549" w="1287143">
                  <a:moveTo>
                    <a:pt x="0" y="0"/>
                  </a:moveTo>
                  <a:lnTo>
                    <a:pt x="1287143" y="0"/>
                  </a:lnTo>
                  <a:lnTo>
                    <a:pt x="1287143" y="1185549"/>
                  </a:lnTo>
                  <a:lnTo>
                    <a:pt x="0" y="1185549"/>
                  </a:lnTo>
                  <a:close/>
                </a:path>
              </a:pathLst>
            </a:custGeom>
            <a:solidFill>
              <a:srgbClr val="E3F6E9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12543" cy="1210949"/>
            </a:xfrm>
            <a:custGeom>
              <a:avLst/>
              <a:gdLst/>
              <a:ahLst/>
              <a:cxnLst/>
              <a:rect r="r" b="b" t="t" l="l"/>
              <a:pathLst>
                <a:path h="1210949" w="1312543">
                  <a:moveTo>
                    <a:pt x="80010" y="1210949"/>
                  </a:moveTo>
                  <a:lnTo>
                    <a:pt x="1312543" y="1210949"/>
                  </a:lnTo>
                  <a:lnTo>
                    <a:pt x="1312543" y="80010"/>
                  </a:lnTo>
                  <a:lnTo>
                    <a:pt x="1312543" y="67310"/>
                  </a:lnTo>
                  <a:lnTo>
                    <a:pt x="1312543" y="0"/>
                  </a:lnTo>
                  <a:lnTo>
                    <a:pt x="0" y="0"/>
                  </a:lnTo>
                  <a:lnTo>
                    <a:pt x="0" y="1210949"/>
                  </a:lnTo>
                  <a:lnTo>
                    <a:pt x="67310" y="1210949"/>
                  </a:lnTo>
                  <a:lnTo>
                    <a:pt x="80010" y="1210949"/>
                  </a:lnTo>
                  <a:close/>
                  <a:moveTo>
                    <a:pt x="12700" y="12700"/>
                  </a:moveTo>
                  <a:lnTo>
                    <a:pt x="1299843" y="12700"/>
                  </a:lnTo>
                  <a:lnTo>
                    <a:pt x="1299843" y="1198249"/>
                  </a:lnTo>
                  <a:lnTo>
                    <a:pt x="12700" y="119824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7691591" y="3786554"/>
            <a:ext cx="1924829" cy="1924829"/>
          </a:xfrm>
          <a:custGeom>
            <a:avLst/>
            <a:gdLst/>
            <a:ahLst/>
            <a:cxnLst/>
            <a:rect r="r" b="b" t="t" l="l"/>
            <a:pathLst>
              <a:path h="1924829" w="1924829">
                <a:moveTo>
                  <a:pt x="0" y="0"/>
                </a:moveTo>
                <a:lnTo>
                  <a:pt x="1924829" y="0"/>
                </a:lnTo>
                <a:lnTo>
                  <a:pt x="1924829" y="1924829"/>
                </a:lnTo>
                <a:lnTo>
                  <a:pt x="0" y="1924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095273" y="3840593"/>
            <a:ext cx="1851655" cy="1784533"/>
          </a:xfrm>
          <a:custGeom>
            <a:avLst/>
            <a:gdLst/>
            <a:ahLst/>
            <a:cxnLst/>
            <a:rect r="r" b="b" t="t" l="l"/>
            <a:pathLst>
              <a:path h="1784533" w="1851655">
                <a:moveTo>
                  <a:pt x="0" y="0"/>
                </a:moveTo>
                <a:lnTo>
                  <a:pt x="1851656" y="0"/>
                </a:lnTo>
                <a:lnTo>
                  <a:pt x="1851656" y="1784533"/>
                </a:lnTo>
                <a:lnTo>
                  <a:pt x="0" y="17845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488856" y="9286875"/>
            <a:ext cx="464146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E3F6E9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89800" y="1133475"/>
            <a:ext cx="5261220" cy="142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9"/>
              </a:lnSpc>
            </a:pPr>
            <a:r>
              <a:rPr lang="en-US" sz="5524">
                <a:solidFill>
                  <a:srgbClr val="E3F6E9"/>
                </a:solidFill>
                <a:latin typeface="Intro Rust"/>
                <a:ea typeface="Intro Rust"/>
                <a:cs typeface="Intro Rust"/>
                <a:sym typeface="Intro Rust"/>
              </a:rPr>
              <a:t>DATA PREPARATION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89035" y="6228262"/>
            <a:ext cx="3020236" cy="10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4201">
                <a:solidFill>
                  <a:srgbClr val="E3F6E9"/>
                </a:solidFill>
                <a:latin typeface="Intro Rust"/>
                <a:ea typeface="Intro Rust"/>
                <a:cs typeface="Intro Rust"/>
                <a:sym typeface="Intro Rust"/>
              </a:rPr>
              <a:t>merging</a:t>
            </a:r>
          </a:p>
          <a:p>
            <a:pPr algn="ctr">
              <a:lnSpc>
                <a:spcPts val="4159"/>
              </a:lnSpc>
            </a:pPr>
            <a:r>
              <a:rPr lang="en-US" sz="4201">
                <a:solidFill>
                  <a:srgbClr val="E3F6E9"/>
                </a:solidFill>
                <a:latin typeface="Intro Rust"/>
                <a:ea typeface="Intro Rust"/>
                <a:cs typeface="Intro Rust"/>
                <a:sym typeface="Intro Rust"/>
              </a:rPr>
              <a:t>datasets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143888" y="6153693"/>
            <a:ext cx="3020236" cy="10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4201">
                <a:solidFill>
                  <a:srgbClr val="E3F6E9"/>
                </a:solidFill>
                <a:latin typeface="Intro Rust"/>
                <a:ea typeface="Intro Rust"/>
                <a:cs typeface="Intro Rust"/>
                <a:sym typeface="Intro Rust"/>
              </a:rPr>
              <a:t>variable</a:t>
            </a:r>
          </a:p>
          <a:p>
            <a:pPr algn="ctr">
              <a:lnSpc>
                <a:spcPts val="4159"/>
              </a:lnSpc>
            </a:pPr>
            <a:r>
              <a:rPr lang="en-US" sz="4201">
                <a:solidFill>
                  <a:srgbClr val="E3F6E9"/>
                </a:solidFill>
                <a:latin typeface="Intro Rust"/>
                <a:ea typeface="Intro Rust"/>
                <a:cs typeface="Intro Rust"/>
                <a:sym typeface="Intro Rust"/>
              </a:rPr>
              <a:t>creation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418351" y="6153693"/>
            <a:ext cx="5480614" cy="10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4201">
                <a:solidFill>
                  <a:srgbClr val="E3F6E9"/>
                </a:solidFill>
                <a:latin typeface="Intro Rust"/>
                <a:ea typeface="Intro Rust"/>
                <a:cs typeface="Intro Rust"/>
                <a:sym typeface="Intro Rust"/>
              </a:rPr>
              <a:t>data</a:t>
            </a:r>
          </a:p>
          <a:p>
            <a:pPr algn="ctr">
              <a:lnSpc>
                <a:spcPts val="4159"/>
              </a:lnSpc>
            </a:pPr>
            <a:r>
              <a:rPr lang="en-US" sz="4201">
                <a:solidFill>
                  <a:srgbClr val="E3F6E9"/>
                </a:solidFill>
                <a:latin typeface="Intro Rust"/>
                <a:ea typeface="Intro Rust"/>
                <a:cs typeface="Intro Rust"/>
                <a:sym typeface="Intro Rust"/>
              </a:rPr>
              <a:t>transformation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3566" y="8888596"/>
            <a:ext cx="3678683" cy="369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2"/>
              </a:lnSpc>
            </a:pPr>
            <a:r>
              <a:rPr lang="en-US" sz="2820">
                <a:solidFill>
                  <a:srgbClr val="E3F6E9"/>
                </a:solidFill>
                <a:latin typeface="Intro Rust"/>
                <a:ea typeface="Intro Rust"/>
                <a:cs typeface="Intro Rust"/>
                <a:sym typeface="Intro Rust"/>
              </a:rPr>
              <a:t>source : kaggle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7344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151599"/>
            <a:ext cx="16230600" cy="7106701"/>
            <a:chOff x="0" y="0"/>
            <a:chExt cx="8887820" cy="38916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0010" y="80010"/>
              <a:ext cx="8795110" cy="3798895"/>
            </a:xfrm>
            <a:custGeom>
              <a:avLst/>
              <a:gdLst/>
              <a:ahLst/>
              <a:cxnLst/>
              <a:rect r="r" b="b" t="t" l="l"/>
              <a:pathLst>
                <a:path h="3798895" w="8795110">
                  <a:moveTo>
                    <a:pt x="0" y="3744284"/>
                  </a:moveTo>
                  <a:lnTo>
                    <a:pt x="0" y="3798895"/>
                  </a:lnTo>
                  <a:lnTo>
                    <a:pt x="8795110" y="3798895"/>
                  </a:lnTo>
                  <a:lnTo>
                    <a:pt x="8795110" y="0"/>
                  </a:lnTo>
                  <a:lnTo>
                    <a:pt x="8740500" y="0"/>
                  </a:lnTo>
                  <a:lnTo>
                    <a:pt x="8740500" y="3744284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310" y="67310"/>
              <a:ext cx="8820510" cy="3824295"/>
            </a:xfrm>
            <a:custGeom>
              <a:avLst/>
              <a:gdLst/>
              <a:ahLst/>
              <a:cxnLst/>
              <a:rect r="r" b="b" t="t" l="l"/>
              <a:pathLst>
                <a:path h="3824295" w="8820510">
                  <a:moveTo>
                    <a:pt x="8753200" y="0"/>
                  </a:moveTo>
                  <a:lnTo>
                    <a:pt x="8753200" y="12700"/>
                  </a:lnTo>
                  <a:lnTo>
                    <a:pt x="8807810" y="12700"/>
                  </a:lnTo>
                  <a:lnTo>
                    <a:pt x="8807810" y="3811595"/>
                  </a:lnTo>
                  <a:lnTo>
                    <a:pt x="12700" y="3811595"/>
                  </a:lnTo>
                  <a:lnTo>
                    <a:pt x="12700" y="3756984"/>
                  </a:lnTo>
                  <a:lnTo>
                    <a:pt x="0" y="3756984"/>
                  </a:lnTo>
                  <a:lnTo>
                    <a:pt x="0" y="3824295"/>
                  </a:lnTo>
                  <a:lnTo>
                    <a:pt x="8820510" y="3824295"/>
                  </a:lnTo>
                  <a:lnTo>
                    <a:pt x="882051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8795110" cy="3798894"/>
            </a:xfrm>
            <a:custGeom>
              <a:avLst/>
              <a:gdLst/>
              <a:ahLst/>
              <a:cxnLst/>
              <a:rect r="r" b="b" t="t" l="l"/>
              <a:pathLst>
                <a:path h="3798894" w="8795110">
                  <a:moveTo>
                    <a:pt x="0" y="0"/>
                  </a:moveTo>
                  <a:lnTo>
                    <a:pt x="8795110" y="0"/>
                  </a:lnTo>
                  <a:lnTo>
                    <a:pt x="8795110" y="3798894"/>
                  </a:lnTo>
                  <a:lnTo>
                    <a:pt x="0" y="3798894"/>
                  </a:lnTo>
                  <a:close/>
                </a:path>
              </a:pathLst>
            </a:custGeom>
            <a:solidFill>
              <a:srgbClr val="E3F6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820510" cy="3824294"/>
            </a:xfrm>
            <a:custGeom>
              <a:avLst/>
              <a:gdLst/>
              <a:ahLst/>
              <a:cxnLst/>
              <a:rect r="r" b="b" t="t" l="l"/>
              <a:pathLst>
                <a:path h="3824294" w="8820510">
                  <a:moveTo>
                    <a:pt x="80010" y="3824294"/>
                  </a:moveTo>
                  <a:lnTo>
                    <a:pt x="8820510" y="3824294"/>
                  </a:lnTo>
                  <a:lnTo>
                    <a:pt x="8820510" y="80010"/>
                  </a:lnTo>
                  <a:lnTo>
                    <a:pt x="8820510" y="67310"/>
                  </a:lnTo>
                  <a:lnTo>
                    <a:pt x="8820510" y="0"/>
                  </a:lnTo>
                  <a:lnTo>
                    <a:pt x="0" y="0"/>
                  </a:lnTo>
                  <a:lnTo>
                    <a:pt x="0" y="3824294"/>
                  </a:lnTo>
                  <a:lnTo>
                    <a:pt x="67310" y="3824294"/>
                  </a:lnTo>
                  <a:lnTo>
                    <a:pt x="80010" y="3824294"/>
                  </a:lnTo>
                  <a:close/>
                  <a:moveTo>
                    <a:pt x="12700" y="12700"/>
                  </a:moveTo>
                  <a:lnTo>
                    <a:pt x="8807810" y="12700"/>
                  </a:lnTo>
                  <a:lnTo>
                    <a:pt x="8807810" y="3811594"/>
                  </a:lnTo>
                  <a:lnTo>
                    <a:pt x="12700" y="381159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94132" y="3502397"/>
            <a:ext cx="5769722" cy="5186088"/>
            <a:chOff x="0" y="0"/>
            <a:chExt cx="3459336" cy="31094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80010" y="80010"/>
              <a:ext cx="3366626" cy="3016699"/>
            </a:xfrm>
            <a:custGeom>
              <a:avLst/>
              <a:gdLst/>
              <a:ahLst/>
              <a:cxnLst/>
              <a:rect r="r" b="b" t="t" l="l"/>
              <a:pathLst>
                <a:path h="3016699" w="3366626">
                  <a:moveTo>
                    <a:pt x="0" y="2962089"/>
                  </a:moveTo>
                  <a:lnTo>
                    <a:pt x="0" y="3016699"/>
                  </a:lnTo>
                  <a:lnTo>
                    <a:pt x="3366626" y="3016699"/>
                  </a:lnTo>
                  <a:lnTo>
                    <a:pt x="3366626" y="0"/>
                  </a:lnTo>
                  <a:lnTo>
                    <a:pt x="3312016" y="0"/>
                  </a:lnTo>
                  <a:lnTo>
                    <a:pt x="3312016" y="2962089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7310" y="67310"/>
              <a:ext cx="3392026" cy="3042099"/>
            </a:xfrm>
            <a:custGeom>
              <a:avLst/>
              <a:gdLst/>
              <a:ahLst/>
              <a:cxnLst/>
              <a:rect r="r" b="b" t="t" l="l"/>
              <a:pathLst>
                <a:path h="3042099" w="3392026">
                  <a:moveTo>
                    <a:pt x="3324716" y="0"/>
                  </a:moveTo>
                  <a:lnTo>
                    <a:pt x="3324716" y="12700"/>
                  </a:lnTo>
                  <a:lnTo>
                    <a:pt x="3379326" y="12700"/>
                  </a:lnTo>
                  <a:lnTo>
                    <a:pt x="3379326" y="3029399"/>
                  </a:lnTo>
                  <a:lnTo>
                    <a:pt x="12700" y="3029399"/>
                  </a:lnTo>
                  <a:lnTo>
                    <a:pt x="12700" y="2974789"/>
                  </a:lnTo>
                  <a:lnTo>
                    <a:pt x="0" y="2974789"/>
                  </a:lnTo>
                  <a:lnTo>
                    <a:pt x="0" y="3042099"/>
                  </a:lnTo>
                  <a:lnTo>
                    <a:pt x="3392026" y="3042099"/>
                  </a:lnTo>
                  <a:lnTo>
                    <a:pt x="339202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700" y="12700"/>
              <a:ext cx="3366626" cy="3016699"/>
            </a:xfrm>
            <a:custGeom>
              <a:avLst/>
              <a:gdLst/>
              <a:ahLst/>
              <a:cxnLst/>
              <a:rect r="r" b="b" t="t" l="l"/>
              <a:pathLst>
                <a:path h="3016699" w="3366626">
                  <a:moveTo>
                    <a:pt x="0" y="0"/>
                  </a:moveTo>
                  <a:lnTo>
                    <a:pt x="3366626" y="0"/>
                  </a:lnTo>
                  <a:lnTo>
                    <a:pt x="3366626" y="3016699"/>
                  </a:lnTo>
                  <a:lnTo>
                    <a:pt x="0" y="30166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92026" cy="3042099"/>
            </a:xfrm>
            <a:custGeom>
              <a:avLst/>
              <a:gdLst/>
              <a:ahLst/>
              <a:cxnLst/>
              <a:rect r="r" b="b" t="t" l="l"/>
              <a:pathLst>
                <a:path h="3042099" w="3392026">
                  <a:moveTo>
                    <a:pt x="80010" y="3042099"/>
                  </a:moveTo>
                  <a:lnTo>
                    <a:pt x="3392026" y="3042099"/>
                  </a:lnTo>
                  <a:lnTo>
                    <a:pt x="3392026" y="80010"/>
                  </a:lnTo>
                  <a:lnTo>
                    <a:pt x="3392026" y="67310"/>
                  </a:lnTo>
                  <a:lnTo>
                    <a:pt x="3392026" y="0"/>
                  </a:lnTo>
                  <a:lnTo>
                    <a:pt x="0" y="0"/>
                  </a:lnTo>
                  <a:lnTo>
                    <a:pt x="0" y="3042099"/>
                  </a:lnTo>
                  <a:lnTo>
                    <a:pt x="67310" y="3042099"/>
                  </a:lnTo>
                  <a:lnTo>
                    <a:pt x="80010" y="3042099"/>
                  </a:lnTo>
                  <a:close/>
                  <a:moveTo>
                    <a:pt x="12700" y="12700"/>
                  </a:moveTo>
                  <a:lnTo>
                    <a:pt x="3379326" y="12700"/>
                  </a:lnTo>
                  <a:lnTo>
                    <a:pt x="3379326" y="3029399"/>
                  </a:lnTo>
                  <a:lnTo>
                    <a:pt x="12700" y="302939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201536" y="3502397"/>
            <a:ext cx="6276696" cy="2166284"/>
            <a:chOff x="0" y="0"/>
            <a:chExt cx="3763301" cy="12988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80010" y="80010"/>
              <a:ext cx="3670591" cy="1206123"/>
            </a:xfrm>
            <a:custGeom>
              <a:avLst/>
              <a:gdLst/>
              <a:ahLst/>
              <a:cxnLst/>
              <a:rect r="r" b="b" t="t" l="l"/>
              <a:pathLst>
                <a:path h="1206123" w="3670591">
                  <a:moveTo>
                    <a:pt x="0" y="1151513"/>
                  </a:moveTo>
                  <a:lnTo>
                    <a:pt x="0" y="1206123"/>
                  </a:lnTo>
                  <a:lnTo>
                    <a:pt x="3670591" y="1206123"/>
                  </a:lnTo>
                  <a:lnTo>
                    <a:pt x="3670591" y="0"/>
                  </a:lnTo>
                  <a:lnTo>
                    <a:pt x="3615981" y="0"/>
                  </a:lnTo>
                  <a:lnTo>
                    <a:pt x="3615981" y="1151513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7310" y="67310"/>
              <a:ext cx="3695991" cy="1231523"/>
            </a:xfrm>
            <a:custGeom>
              <a:avLst/>
              <a:gdLst/>
              <a:ahLst/>
              <a:cxnLst/>
              <a:rect r="r" b="b" t="t" l="l"/>
              <a:pathLst>
                <a:path h="1231523" w="3695991">
                  <a:moveTo>
                    <a:pt x="3628681" y="0"/>
                  </a:moveTo>
                  <a:lnTo>
                    <a:pt x="3628681" y="12700"/>
                  </a:lnTo>
                  <a:lnTo>
                    <a:pt x="3683291" y="12700"/>
                  </a:lnTo>
                  <a:lnTo>
                    <a:pt x="3683291" y="1218823"/>
                  </a:lnTo>
                  <a:lnTo>
                    <a:pt x="12700" y="1218823"/>
                  </a:lnTo>
                  <a:lnTo>
                    <a:pt x="12700" y="1164213"/>
                  </a:lnTo>
                  <a:lnTo>
                    <a:pt x="0" y="1164213"/>
                  </a:lnTo>
                  <a:lnTo>
                    <a:pt x="0" y="1231523"/>
                  </a:lnTo>
                  <a:lnTo>
                    <a:pt x="3695991" y="1231523"/>
                  </a:lnTo>
                  <a:lnTo>
                    <a:pt x="3695991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3670591" cy="1206123"/>
            </a:xfrm>
            <a:custGeom>
              <a:avLst/>
              <a:gdLst/>
              <a:ahLst/>
              <a:cxnLst/>
              <a:rect r="r" b="b" t="t" l="l"/>
              <a:pathLst>
                <a:path h="1206123" w="3670591">
                  <a:moveTo>
                    <a:pt x="0" y="0"/>
                  </a:moveTo>
                  <a:lnTo>
                    <a:pt x="3670591" y="0"/>
                  </a:lnTo>
                  <a:lnTo>
                    <a:pt x="3670591" y="1206123"/>
                  </a:lnTo>
                  <a:lnTo>
                    <a:pt x="0" y="12061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95991" cy="1231523"/>
            </a:xfrm>
            <a:custGeom>
              <a:avLst/>
              <a:gdLst/>
              <a:ahLst/>
              <a:cxnLst/>
              <a:rect r="r" b="b" t="t" l="l"/>
              <a:pathLst>
                <a:path h="1231523" w="3695991">
                  <a:moveTo>
                    <a:pt x="80010" y="1231523"/>
                  </a:moveTo>
                  <a:lnTo>
                    <a:pt x="3695991" y="1231523"/>
                  </a:lnTo>
                  <a:lnTo>
                    <a:pt x="3695991" y="80010"/>
                  </a:lnTo>
                  <a:lnTo>
                    <a:pt x="3695991" y="67310"/>
                  </a:lnTo>
                  <a:lnTo>
                    <a:pt x="3695991" y="0"/>
                  </a:lnTo>
                  <a:lnTo>
                    <a:pt x="0" y="0"/>
                  </a:lnTo>
                  <a:lnTo>
                    <a:pt x="0" y="1231523"/>
                  </a:lnTo>
                  <a:lnTo>
                    <a:pt x="67310" y="1231523"/>
                  </a:lnTo>
                  <a:lnTo>
                    <a:pt x="80010" y="1231523"/>
                  </a:lnTo>
                  <a:close/>
                  <a:moveTo>
                    <a:pt x="12700" y="12700"/>
                  </a:moveTo>
                  <a:lnTo>
                    <a:pt x="3683291" y="12700"/>
                  </a:lnTo>
                  <a:lnTo>
                    <a:pt x="3683291" y="1218823"/>
                  </a:lnTo>
                  <a:lnTo>
                    <a:pt x="12700" y="1218823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278801" y="6522202"/>
            <a:ext cx="6199431" cy="2166284"/>
            <a:chOff x="0" y="0"/>
            <a:chExt cx="3716975" cy="12988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80010" y="80010"/>
              <a:ext cx="3624265" cy="1206123"/>
            </a:xfrm>
            <a:custGeom>
              <a:avLst/>
              <a:gdLst/>
              <a:ahLst/>
              <a:cxnLst/>
              <a:rect r="r" b="b" t="t" l="l"/>
              <a:pathLst>
                <a:path h="1206123" w="3624265">
                  <a:moveTo>
                    <a:pt x="0" y="1151513"/>
                  </a:moveTo>
                  <a:lnTo>
                    <a:pt x="0" y="1206123"/>
                  </a:lnTo>
                  <a:lnTo>
                    <a:pt x="3624265" y="1206123"/>
                  </a:lnTo>
                  <a:lnTo>
                    <a:pt x="3624265" y="0"/>
                  </a:lnTo>
                  <a:lnTo>
                    <a:pt x="3569656" y="0"/>
                  </a:lnTo>
                  <a:lnTo>
                    <a:pt x="3569656" y="1151513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67310" y="67310"/>
              <a:ext cx="3649665" cy="1231523"/>
            </a:xfrm>
            <a:custGeom>
              <a:avLst/>
              <a:gdLst/>
              <a:ahLst/>
              <a:cxnLst/>
              <a:rect r="r" b="b" t="t" l="l"/>
              <a:pathLst>
                <a:path h="1231523" w="3649665">
                  <a:moveTo>
                    <a:pt x="3582356" y="0"/>
                  </a:moveTo>
                  <a:lnTo>
                    <a:pt x="3582356" y="12700"/>
                  </a:lnTo>
                  <a:lnTo>
                    <a:pt x="3636965" y="12700"/>
                  </a:lnTo>
                  <a:lnTo>
                    <a:pt x="3636965" y="1218823"/>
                  </a:lnTo>
                  <a:lnTo>
                    <a:pt x="12700" y="1218823"/>
                  </a:lnTo>
                  <a:lnTo>
                    <a:pt x="12700" y="1164213"/>
                  </a:lnTo>
                  <a:lnTo>
                    <a:pt x="0" y="1164213"/>
                  </a:lnTo>
                  <a:lnTo>
                    <a:pt x="0" y="1231523"/>
                  </a:lnTo>
                  <a:lnTo>
                    <a:pt x="3649665" y="1231523"/>
                  </a:lnTo>
                  <a:lnTo>
                    <a:pt x="364966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3624266" cy="1206123"/>
            </a:xfrm>
            <a:custGeom>
              <a:avLst/>
              <a:gdLst/>
              <a:ahLst/>
              <a:cxnLst/>
              <a:rect r="r" b="b" t="t" l="l"/>
              <a:pathLst>
                <a:path h="1206123" w="3624266">
                  <a:moveTo>
                    <a:pt x="0" y="0"/>
                  </a:moveTo>
                  <a:lnTo>
                    <a:pt x="3624266" y="0"/>
                  </a:lnTo>
                  <a:lnTo>
                    <a:pt x="3624266" y="1206123"/>
                  </a:lnTo>
                  <a:lnTo>
                    <a:pt x="0" y="12061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649666" cy="1231523"/>
            </a:xfrm>
            <a:custGeom>
              <a:avLst/>
              <a:gdLst/>
              <a:ahLst/>
              <a:cxnLst/>
              <a:rect r="r" b="b" t="t" l="l"/>
              <a:pathLst>
                <a:path h="1231523" w="3649666">
                  <a:moveTo>
                    <a:pt x="80010" y="1231523"/>
                  </a:moveTo>
                  <a:lnTo>
                    <a:pt x="3649666" y="1231523"/>
                  </a:lnTo>
                  <a:lnTo>
                    <a:pt x="3649666" y="80010"/>
                  </a:lnTo>
                  <a:lnTo>
                    <a:pt x="3649666" y="67310"/>
                  </a:lnTo>
                  <a:lnTo>
                    <a:pt x="3649666" y="0"/>
                  </a:lnTo>
                  <a:lnTo>
                    <a:pt x="0" y="0"/>
                  </a:lnTo>
                  <a:lnTo>
                    <a:pt x="0" y="1231523"/>
                  </a:lnTo>
                  <a:lnTo>
                    <a:pt x="67310" y="1231523"/>
                  </a:lnTo>
                  <a:lnTo>
                    <a:pt x="80010" y="1231523"/>
                  </a:lnTo>
                  <a:close/>
                  <a:moveTo>
                    <a:pt x="12700" y="12700"/>
                  </a:moveTo>
                  <a:lnTo>
                    <a:pt x="3636966" y="12700"/>
                  </a:lnTo>
                  <a:lnTo>
                    <a:pt x="3636966" y="1218823"/>
                  </a:lnTo>
                  <a:lnTo>
                    <a:pt x="12700" y="1218823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6201603" y="963129"/>
            <a:ext cx="1315583" cy="914331"/>
          </a:xfrm>
          <a:custGeom>
            <a:avLst/>
            <a:gdLst/>
            <a:ahLst/>
            <a:cxnLst/>
            <a:rect r="r" b="b" t="t" l="l"/>
            <a:pathLst>
              <a:path h="914331" w="1315583">
                <a:moveTo>
                  <a:pt x="0" y="0"/>
                </a:moveTo>
                <a:lnTo>
                  <a:pt x="1315584" y="0"/>
                </a:lnTo>
                <a:lnTo>
                  <a:pt x="1315584" y="914330"/>
                </a:lnTo>
                <a:lnTo>
                  <a:pt x="0" y="914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6201603" y="1002333"/>
            <a:ext cx="5884793" cy="94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5"/>
              </a:lnSpc>
            </a:pPr>
            <a:r>
              <a:rPr lang="en-US" sz="6919">
                <a:solidFill>
                  <a:srgbClr val="46BC83"/>
                </a:solidFill>
                <a:latin typeface="Intro Rust"/>
                <a:ea typeface="Intro Rust"/>
                <a:cs typeface="Intro Rust"/>
                <a:sym typeface="Intro Rust"/>
              </a:rPr>
              <a:t>DATA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488856" y="9313938"/>
            <a:ext cx="464146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46BC83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94132" y="3619933"/>
            <a:ext cx="5486638" cy="4817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6906" indent="-283453" lvl="1">
              <a:lnSpc>
                <a:spcPts val="3466"/>
              </a:lnSpc>
              <a:buFont typeface="Arial"/>
              <a:buChar char="•"/>
            </a:pPr>
            <a:r>
              <a:rPr lang="en-US" b="true" sz="2625" spc="55">
                <a:solidFill>
                  <a:srgbClr val="73737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Customer ID</a:t>
            </a:r>
          </a:p>
          <a:p>
            <a:pPr algn="l" marL="566906" indent="-283453" lvl="1">
              <a:lnSpc>
                <a:spcPts val="3466"/>
              </a:lnSpc>
              <a:buFont typeface="Arial"/>
              <a:buChar char="•"/>
            </a:pPr>
            <a:r>
              <a:rPr lang="en-US" b="true" sz="2625" spc="55">
                <a:solidFill>
                  <a:srgbClr val="73737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Number of transactions</a:t>
            </a:r>
          </a:p>
          <a:p>
            <a:pPr algn="l" marL="566906" indent="-283453" lvl="1">
              <a:lnSpc>
                <a:spcPts val="3466"/>
              </a:lnSpc>
              <a:buFont typeface="Arial"/>
              <a:buChar char="•"/>
            </a:pPr>
            <a:r>
              <a:rPr lang="en-US" b="true" sz="2625" spc="55">
                <a:solidFill>
                  <a:srgbClr val="73737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Quantity</a:t>
            </a:r>
          </a:p>
          <a:p>
            <a:pPr algn="l" marL="566906" indent="-283453" lvl="1">
              <a:lnSpc>
                <a:spcPts val="3466"/>
              </a:lnSpc>
              <a:buFont typeface="Arial"/>
              <a:buChar char="•"/>
            </a:pPr>
            <a:r>
              <a:rPr lang="en-US" b="true" sz="2625" spc="55">
                <a:solidFill>
                  <a:srgbClr val="73737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Transaction days</a:t>
            </a:r>
          </a:p>
          <a:p>
            <a:pPr algn="l" marL="566906" indent="-283453" lvl="1">
              <a:lnSpc>
                <a:spcPts val="3466"/>
              </a:lnSpc>
              <a:buFont typeface="Arial"/>
              <a:buChar char="•"/>
            </a:pPr>
            <a:r>
              <a:rPr lang="en-US" b="true" sz="2625" spc="55">
                <a:solidFill>
                  <a:srgbClr val="73737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Total purchase amount</a:t>
            </a:r>
          </a:p>
          <a:p>
            <a:pPr algn="l" marL="566906" indent="-283453" lvl="1">
              <a:lnSpc>
                <a:spcPts val="3466"/>
              </a:lnSpc>
              <a:buFont typeface="Arial"/>
              <a:buChar char="•"/>
            </a:pPr>
            <a:r>
              <a:rPr lang="en-US" b="true" sz="2625" spc="55">
                <a:solidFill>
                  <a:srgbClr val="73737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Gender</a:t>
            </a:r>
          </a:p>
          <a:p>
            <a:pPr algn="l" marL="566906" indent="-283453" lvl="1">
              <a:lnSpc>
                <a:spcPts val="3466"/>
              </a:lnSpc>
              <a:buFont typeface="Arial"/>
              <a:buChar char="•"/>
            </a:pPr>
            <a:r>
              <a:rPr lang="en-US" b="true" sz="2625" spc="55">
                <a:solidFill>
                  <a:srgbClr val="73737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Location</a:t>
            </a:r>
          </a:p>
          <a:p>
            <a:pPr algn="l" marL="566906" indent="-283453" lvl="1">
              <a:lnSpc>
                <a:spcPts val="3466"/>
              </a:lnSpc>
              <a:buFont typeface="Arial"/>
              <a:buChar char="•"/>
            </a:pPr>
            <a:r>
              <a:rPr lang="en-US" b="true" sz="2625" spc="55">
                <a:solidFill>
                  <a:srgbClr val="73737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Tenure </a:t>
            </a:r>
          </a:p>
          <a:p>
            <a:pPr algn="l" marL="566906" indent="-283453" lvl="1">
              <a:lnSpc>
                <a:spcPts val="3466"/>
              </a:lnSpc>
              <a:buFont typeface="Arial"/>
              <a:buChar char="•"/>
            </a:pPr>
            <a:r>
              <a:rPr lang="en-US" b="true" sz="2625" spc="55">
                <a:solidFill>
                  <a:srgbClr val="73737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Average Purchase Value (APV)</a:t>
            </a:r>
          </a:p>
          <a:p>
            <a:pPr algn="l" marL="566906" indent="-283453" lvl="1">
              <a:lnSpc>
                <a:spcPts val="3466"/>
              </a:lnSpc>
              <a:buFont typeface="Arial"/>
              <a:buChar char="•"/>
            </a:pPr>
            <a:r>
              <a:rPr lang="en-US" b="true" sz="2625" spc="55">
                <a:solidFill>
                  <a:srgbClr val="73737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Product category</a:t>
            </a:r>
          </a:p>
          <a:p>
            <a:pPr algn="l" marL="566906" indent="-283453" lvl="1">
              <a:lnSpc>
                <a:spcPts val="3466"/>
              </a:lnSpc>
              <a:buFont typeface="Arial"/>
              <a:buChar char="•"/>
            </a:pPr>
            <a:r>
              <a:rPr lang="en-US" b="true" sz="2625" spc="55">
                <a:solidFill>
                  <a:srgbClr val="73737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Discount (%)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96740" y="2893092"/>
            <a:ext cx="3061953" cy="48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46BC83"/>
                </a:solidFill>
                <a:latin typeface="Intro Rust"/>
                <a:ea typeface="Intro Rust"/>
                <a:cs typeface="Intro Rust"/>
                <a:sym typeface="Intro Rust"/>
              </a:rPr>
              <a:t>VARIABLES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30609" y="4463770"/>
            <a:ext cx="2511575" cy="812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4"/>
              </a:lnSpc>
            </a:pPr>
            <a:r>
              <a:rPr lang="en-US" sz="6004">
                <a:solidFill>
                  <a:srgbClr val="46BC83"/>
                </a:solidFill>
                <a:latin typeface="Intro Rust"/>
                <a:ea typeface="Intro Rust"/>
                <a:cs typeface="Intro Rust"/>
                <a:sym typeface="Intro Rust"/>
              </a:rPr>
              <a:t>52,924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426662" y="7551640"/>
            <a:ext cx="1826444" cy="74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7"/>
              </a:lnSpc>
            </a:pPr>
            <a:r>
              <a:rPr lang="en-US" sz="5420">
                <a:solidFill>
                  <a:srgbClr val="46BC83"/>
                </a:solidFill>
                <a:latin typeface="Intro Rust"/>
                <a:ea typeface="Intro Rust"/>
                <a:cs typeface="Intro Rust"/>
                <a:sym typeface="Intro Rust"/>
              </a:rPr>
              <a:t>1468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631245" y="3715183"/>
            <a:ext cx="5417278" cy="48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737373"/>
                </a:solidFill>
                <a:latin typeface="Intro Rust"/>
                <a:ea typeface="Intro Rust"/>
                <a:cs typeface="Intro Rust"/>
                <a:sym typeface="Intro Rust"/>
              </a:rPr>
              <a:t>TOTAL OBSERVATIONS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061071" y="6821260"/>
            <a:ext cx="4557626" cy="48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737373"/>
                </a:solidFill>
                <a:latin typeface="Intro Rust"/>
                <a:ea typeface="Intro Rust"/>
                <a:cs typeface="Intro Rust"/>
                <a:sym typeface="Intro Rust"/>
              </a:rPr>
              <a:t>TOTAL CUSTOMERS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7344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849" y="2986951"/>
            <a:ext cx="16924302" cy="6019108"/>
            <a:chOff x="0" y="0"/>
            <a:chExt cx="9267689" cy="32960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0010" y="80010"/>
              <a:ext cx="9174979" cy="3203333"/>
            </a:xfrm>
            <a:custGeom>
              <a:avLst/>
              <a:gdLst/>
              <a:ahLst/>
              <a:cxnLst/>
              <a:rect r="r" b="b" t="t" l="l"/>
              <a:pathLst>
                <a:path h="3203333" w="9174979">
                  <a:moveTo>
                    <a:pt x="0" y="3148723"/>
                  </a:moveTo>
                  <a:lnTo>
                    <a:pt x="0" y="3203333"/>
                  </a:lnTo>
                  <a:lnTo>
                    <a:pt x="9174979" y="3203333"/>
                  </a:lnTo>
                  <a:lnTo>
                    <a:pt x="9174979" y="0"/>
                  </a:lnTo>
                  <a:lnTo>
                    <a:pt x="9120369" y="0"/>
                  </a:lnTo>
                  <a:lnTo>
                    <a:pt x="9120369" y="3148723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310" y="67310"/>
              <a:ext cx="9200379" cy="3228733"/>
            </a:xfrm>
            <a:custGeom>
              <a:avLst/>
              <a:gdLst/>
              <a:ahLst/>
              <a:cxnLst/>
              <a:rect r="r" b="b" t="t" l="l"/>
              <a:pathLst>
                <a:path h="3228733" w="9200379">
                  <a:moveTo>
                    <a:pt x="9133069" y="0"/>
                  </a:moveTo>
                  <a:lnTo>
                    <a:pt x="9133069" y="12700"/>
                  </a:lnTo>
                  <a:lnTo>
                    <a:pt x="9187679" y="12700"/>
                  </a:lnTo>
                  <a:lnTo>
                    <a:pt x="9187679" y="3216033"/>
                  </a:lnTo>
                  <a:lnTo>
                    <a:pt x="12700" y="3216033"/>
                  </a:lnTo>
                  <a:lnTo>
                    <a:pt x="12700" y="3161423"/>
                  </a:lnTo>
                  <a:lnTo>
                    <a:pt x="0" y="3161423"/>
                  </a:lnTo>
                  <a:lnTo>
                    <a:pt x="0" y="3228733"/>
                  </a:lnTo>
                  <a:lnTo>
                    <a:pt x="9200379" y="3228733"/>
                  </a:lnTo>
                  <a:lnTo>
                    <a:pt x="920037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9174979" cy="3203333"/>
            </a:xfrm>
            <a:custGeom>
              <a:avLst/>
              <a:gdLst/>
              <a:ahLst/>
              <a:cxnLst/>
              <a:rect r="r" b="b" t="t" l="l"/>
              <a:pathLst>
                <a:path h="3203333" w="9174979">
                  <a:moveTo>
                    <a:pt x="0" y="0"/>
                  </a:moveTo>
                  <a:lnTo>
                    <a:pt x="9174979" y="0"/>
                  </a:lnTo>
                  <a:lnTo>
                    <a:pt x="9174979" y="3203333"/>
                  </a:lnTo>
                  <a:lnTo>
                    <a:pt x="0" y="3203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00379" cy="3228733"/>
            </a:xfrm>
            <a:custGeom>
              <a:avLst/>
              <a:gdLst/>
              <a:ahLst/>
              <a:cxnLst/>
              <a:rect r="r" b="b" t="t" l="l"/>
              <a:pathLst>
                <a:path h="3228733" w="9200379">
                  <a:moveTo>
                    <a:pt x="80010" y="3228733"/>
                  </a:moveTo>
                  <a:lnTo>
                    <a:pt x="9200379" y="3228733"/>
                  </a:lnTo>
                  <a:lnTo>
                    <a:pt x="9200379" y="80010"/>
                  </a:lnTo>
                  <a:lnTo>
                    <a:pt x="9200379" y="67310"/>
                  </a:lnTo>
                  <a:lnTo>
                    <a:pt x="9200379" y="0"/>
                  </a:lnTo>
                  <a:lnTo>
                    <a:pt x="0" y="0"/>
                  </a:lnTo>
                  <a:lnTo>
                    <a:pt x="0" y="3228733"/>
                  </a:lnTo>
                  <a:lnTo>
                    <a:pt x="67310" y="3228733"/>
                  </a:lnTo>
                  <a:lnTo>
                    <a:pt x="80010" y="3228733"/>
                  </a:lnTo>
                  <a:close/>
                  <a:moveTo>
                    <a:pt x="12700" y="12700"/>
                  </a:moveTo>
                  <a:lnTo>
                    <a:pt x="9187679" y="12700"/>
                  </a:lnTo>
                  <a:lnTo>
                    <a:pt x="9187679" y="3216033"/>
                  </a:lnTo>
                  <a:lnTo>
                    <a:pt x="12700" y="3216033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028700"/>
            <a:ext cx="1816930" cy="1816930"/>
          </a:xfrm>
          <a:custGeom>
            <a:avLst/>
            <a:gdLst/>
            <a:ahLst/>
            <a:cxnLst/>
            <a:rect r="r" b="b" t="t" l="l"/>
            <a:pathLst>
              <a:path h="1816930" w="1816930">
                <a:moveTo>
                  <a:pt x="0" y="0"/>
                </a:moveTo>
                <a:lnTo>
                  <a:pt x="1816930" y="0"/>
                </a:lnTo>
                <a:lnTo>
                  <a:pt x="1816930" y="1816930"/>
                </a:lnTo>
                <a:lnTo>
                  <a:pt x="0" y="1816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45532" y="4689052"/>
            <a:ext cx="9372921" cy="3427458"/>
          </a:xfrm>
          <a:custGeom>
            <a:avLst/>
            <a:gdLst/>
            <a:ahLst/>
            <a:cxnLst/>
            <a:rect r="r" b="b" t="t" l="l"/>
            <a:pathLst>
              <a:path h="3427458" w="9372921">
                <a:moveTo>
                  <a:pt x="0" y="0"/>
                </a:moveTo>
                <a:lnTo>
                  <a:pt x="9372921" y="0"/>
                </a:lnTo>
                <a:lnTo>
                  <a:pt x="9372921" y="3427459"/>
                </a:lnTo>
                <a:lnTo>
                  <a:pt x="0" y="3427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506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937165" y="4430291"/>
            <a:ext cx="4626585" cy="3944981"/>
          </a:xfrm>
          <a:custGeom>
            <a:avLst/>
            <a:gdLst/>
            <a:ahLst/>
            <a:cxnLst/>
            <a:rect r="r" b="b" t="t" l="l"/>
            <a:pathLst>
              <a:path h="3944981" w="4626585">
                <a:moveTo>
                  <a:pt x="0" y="0"/>
                </a:moveTo>
                <a:lnTo>
                  <a:pt x="4626585" y="0"/>
                </a:lnTo>
                <a:lnTo>
                  <a:pt x="4626585" y="3944981"/>
                </a:lnTo>
                <a:lnTo>
                  <a:pt x="0" y="39449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005" t="-13958" r="-16785" b="-1207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025488" y="1233382"/>
            <a:ext cx="6484168" cy="1483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5520">
                <a:solidFill>
                  <a:srgbClr val="46BC83"/>
                </a:solidFill>
                <a:latin typeface="Intro Rust"/>
                <a:ea typeface="Intro Rust"/>
                <a:cs typeface="Intro Rust"/>
                <a:sym typeface="Intro Rust"/>
              </a:rPr>
              <a:t>EXPLORATORY DATA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88856" y="9313938"/>
            <a:ext cx="464146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46BC83"/>
                </a:solidFill>
                <a:latin typeface="Poppins Bold"/>
                <a:ea typeface="Poppins Bold"/>
                <a:cs typeface="Poppins Bold"/>
                <a:sym typeface="Poppins Bold"/>
              </a:rPr>
              <a:t>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70871" y="3715183"/>
            <a:ext cx="9306155" cy="48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3600">
                <a:solidFill>
                  <a:srgbClr val="737373"/>
                </a:solidFill>
                <a:latin typeface="Intro Rust"/>
                <a:ea typeface="Intro Rust"/>
                <a:cs typeface="Intro Rust"/>
                <a:sym typeface="Intro Rust"/>
              </a:rPr>
              <a:t>FREQUENT CUSTOMERS VIA LOCATION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41819" y="3715183"/>
            <a:ext cx="5417278" cy="48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600">
                <a:solidFill>
                  <a:srgbClr val="737373"/>
                </a:solidFill>
                <a:latin typeface="Intro Rust"/>
                <a:ea typeface="Intro Rust"/>
                <a:cs typeface="Intro Rust"/>
                <a:sym typeface="Intro Rust"/>
              </a:rPr>
              <a:t>GENDER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BC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4922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849" y="2986951"/>
            <a:ext cx="16924302" cy="6019108"/>
            <a:chOff x="0" y="0"/>
            <a:chExt cx="9267689" cy="32960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0010" y="80010"/>
              <a:ext cx="9174979" cy="3203333"/>
            </a:xfrm>
            <a:custGeom>
              <a:avLst/>
              <a:gdLst/>
              <a:ahLst/>
              <a:cxnLst/>
              <a:rect r="r" b="b" t="t" l="l"/>
              <a:pathLst>
                <a:path h="3203333" w="9174979">
                  <a:moveTo>
                    <a:pt x="0" y="3148723"/>
                  </a:moveTo>
                  <a:lnTo>
                    <a:pt x="0" y="3203333"/>
                  </a:lnTo>
                  <a:lnTo>
                    <a:pt x="9174979" y="3203333"/>
                  </a:lnTo>
                  <a:lnTo>
                    <a:pt x="9174979" y="0"/>
                  </a:lnTo>
                  <a:lnTo>
                    <a:pt x="9120369" y="0"/>
                  </a:lnTo>
                  <a:lnTo>
                    <a:pt x="9120369" y="3148723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310" y="67310"/>
              <a:ext cx="9200379" cy="3228733"/>
            </a:xfrm>
            <a:custGeom>
              <a:avLst/>
              <a:gdLst/>
              <a:ahLst/>
              <a:cxnLst/>
              <a:rect r="r" b="b" t="t" l="l"/>
              <a:pathLst>
                <a:path h="3228733" w="9200379">
                  <a:moveTo>
                    <a:pt x="9133069" y="0"/>
                  </a:moveTo>
                  <a:lnTo>
                    <a:pt x="9133069" y="12700"/>
                  </a:lnTo>
                  <a:lnTo>
                    <a:pt x="9187679" y="12700"/>
                  </a:lnTo>
                  <a:lnTo>
                    <a:pt x="9187679" y="3216033"/>
                  </a:lnTo>
                  <a:lnTo>
                    <a:pt x="12700" y="3216033"/>
                  </a:lnTo>
                  <a:lnTo>
                    <a:pt x="12700" y="3161423"/>
                  </a:lnTo>
                  <a:lnTo>
                    <a:pt x="0" y="3161423"/>
                  </a:lnTo>
                  <a:lnTo>
                    <a:pt x="0" y="3228733"/>
                  </a:lnTo>
                  <a:lnTo>
                    <a:pt x="9200379" y="3228733"/>
                  </a:lnTo>
                  <a:lnTo>
                    <a:pt x="920037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9174979" cy="3203333"/>
            </a:xfrm>
            <a:custGeom>
              <a:avLst/>
              <a:gdLst/>
              <a:ahLst/>
              <a:cxnLst/>
              <a:rect r="r" b="b" t="t" l="l"/>
              <a:pathLst>
                <a:path h="3203333" w="9174979">
                  <a:moveTo>
                    <a:pt x="0" y="0"/>
                  </a:moveTo>
                  <a:lnTo>
                    <a:pt x="9174979" y="0"/>
                  </a:lnTo>
                  <a:lnTo>
                    <a:pt x="9174979" y="3203333"/>
                  </a:lnTo>
                  <a:lnTo>
                    <a:pt x="0" y="3203333"/>
                  </a:lnTo>
                  <a:close/>
                </a:path>
              </a:pathLst>
            </a:custGeom>
            <a:solidFill>
              <a:srgbClr val="E3F6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00379" cy="3228733"/>
            </a:xfrm>
            <a:custGeom>
              <a:avLst/>
              <a:gdLst/>
              <a:ahLst/>
              <a:cxnLst/>
              <a:rect r="r" b="b" t="t" l="l"/>
              <a:pathLst>
                <a:path h="3228733" w="9200379">
                  <a:moveTo>
                    <a:pt x="80010" y="3228733"/>
                  </a:moveTo>
                  <a:lnTo>
                    <a:pt x="9200379" y="3228733"/>
                  </a:lnTo>
                  <a:lnTo>
                    <a:pt x="9200379" y="80010"/>
                  </a:lnTo>
                  <a:lnTo>
                    <a:pt x="9200379" y="67310"/>
                  </a:lnTo>
                  <a:lnTo>
                    <a:pt x="9200379" y="0"/>
                  </a:lnTo>
                  <a:lnTo>
                    <a:pt x="0" y="0"/>
                  </a:lnTo>
                  <a:lnTo>
                    <a:pt x="0" y="3228733"/>
                  </a:lnTo>
                  <a:lnTo>
                    <a:pt x="67310" y="3228733"/>
                  </a:lnTo>
                  <a:lnTo>
                    <a:pt x="80010" y="3228733"/>
                  </a:lnTo>
                  <a:close/>
                  <a:moveTo>
                    <a:pt x="12700" y="12700"/>
                  </a:moveTo>
                  <a:lnTo>
                    <a:pt x="9187679" y="12700"/>
                  </a:lnTo>
                  <a:lnTo>
                    <a:pt x="9187679" y="3216033"/>
                  </a:lnTo>
                  <a:lnTo>
                    <a:pt x="12700" y="3216033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028700"/>
            <a:ext cx="1816930" cy="1816930"/>
          </a:xfrm>
          <a:custGeom>
            <a:avLst/>
            <a:gdLst/>
            <a:ahLst/>
            <a:cxnLst/>
            <a:rect r="r" b="b" t="t" l="l"/>
            <a:pathLst>
              <a:path h="1816930" w="1816930">
                <a:moveTo>
                  <a:pt x="0" y="0"/>
                </a:moveTo>
                <a:lnTo>
                  <a:pt x="1816930" y="0"/>
                </a:lnTo>
                <a:lnTo>
                  <a:pt x="1816930" y="1816930"/>
                </a:lnTo>
                <a:lnTo>
                  <a:pt x="0" y="1816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1849" y="3578793"/>
            <a:ext cx="16750876" cy="5203796"/>
          </a:xfrm>
          <a:custGeom>
            <a:avLst/>
            <a:gdLst/>
            <a:ahLst/>
            <a:cxnLst/>
            <a:rect r="r" b="b" t="t" l="l"/>
            <a:pathLst>
              <a:path h="5203796" w="16750876">
                <a:moveTo>
                  <a:pt x="0" y="0"/>
                </a:moveTo>
                <a:lnTo>
                  <a:pt x="16750876" y="0"/>
                </a:lnTo>
                <a:lnTo>
                  <a:pt x="16750876" y="5203795"/>
                </a:lnTo>
                <a:lnTo>
                  <a:pt x="0" y="52037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048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430719" y="7105605"/>
            <a:ext cx="623801" cy="62380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7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488856" y="9286875"/>
            <a:ext cx="464146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E3F6E9"/>
                </a:solidFill>
                <a:latin typeface="Poppins Bold"/>
                <a:ea typeface="Poppins Bold"/>
                <a:cs typeface="Poppins Bold"/>
                <a:sym typeface="Poppins Bold"/>
              </a:rPr>
              <a:t>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02314" y="1233382"/>
            <a:ext cx="6484168" cy="1483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5520">
                <a:solidFill>
                  <a:srgbClr val="E3F6E9"/>
                </a:solidFill>
                <a:latin typeface="Intro Rust"/>
                <a:ea typeface="Intro Rust"/>
                <a:cs typeface="Intro Rust"/>
                <a:sym typeface="Intro Rust"/>
              </a:rPr>
              <a:t>EXPLORATORY DATA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42099" y="3170873"/>
            <a:ext cx="5508553" cy="40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944">
                <a:solidFill>
                  <a:srgbClr val="737373"/>
                </a:solidFill>
                <a:latin typeface="Intro Rust"/>
                <a:ea typeface="Intro Rust"/>
                <a:cs typeface="Intro Rust"/>
                <a:sym typeface="Intro Rust"/>
              </a:rPr>
              <a:t>LOCATIONWISE CUSTOMERS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436021" y="5996505"/>
            <a:ext cx="504636" cy="50463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D5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989987" y="4734238"/>
            <a:ext cx="451504" cy="45150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CE8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7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7344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849" y="2986951"/>
            <a:ext cx="16924302" cy="6019108"/>
            <a:chOff x="0" y="0"/>
            <a:chExt cx="9267689" cy="32960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0010" y="80010"/>
              <a:ext cx="9174979" cy="3203333"/>
            </a:xfrm>
            <a:custGeom>
              <a:avLst/>
              <a:gdLst/>
              <a:ahLst/>
              <a:cxnLst/>
              <a:rect r="r" b="b" t="t" l="l"/>
              <a:pathLst>
                <a:path h="3203333" w="9174979">
                  <a:moveTo>
                    <a:pt x="0" y="3148723"/>
                  </a:moveTo>
                  <a:lnTo>
                    <a:pt x="0" y="3203333"/>
                  </a:lnTo>
                  <a:lnTo>
                    <a:pt x="9174979" y="3203333"/>
                  </a:lnTo>
                  <a:lnTo>
                    <a:pt x="9174979" y="0"/>
                  </a:lnTo>
                  <a:lnTo>
                    <a:pt x="9120369" y="0"/>
                  </a:lnTo>
                  <a:lnTo>
                    <a:pt x="9120369" y="3148723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310" y="67310"/>
              <a:ext cx="9200379" cy="3228733"/>
            </a:xfrm>
            <a:custGeom>
              <a:avLst/>
              <a:gdLst/>
              <a:ahLst/>
              <a:cxnLst/>
              <a:rect r="r" b="b" t="t" l="l"/>
              <a:pathLst>
                <a:path h="3228733" w="9200379">
                  <a:moveTo>
                    <a:pt x="9133069" y="0"/>
                  </a:moveTo>
                  <a:lnTo>
                    <a:pt x="9133069" y="12700"/>
                  </a:lnTo>
                  <a:lnTo>
                    <a:pt x="9187679" y="12700"/>
                  </a:lnTo>
                  <a:lnTo>
                    <a:pt x="9187679" y="3216033"/>
                  </a:lnTo>
                  <a:lnTo>
                    <a:pt x="12700" y="3216033"/>
                  </a:lnTo>
                  <a:lnTo>
                    <a:pt x="12700" y="3161423"/>
                  </a:lnTo>
                  <a:lnTo>
                    <a:pt x="0" y="3161423"/>
                  </a:lnTo>
                  <a:lnTo>
                    <a:pt x="0" y="3228733"/>
                  </a:lnTo>
                  <a:lnTo>
                    <a:pt x="9200379" y="3228733"/>
                  </a:lnTo>
                  <a:lnTo>
                    <a:pt x="920037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9174979" cy="3203333"/>
            </a:xfrm>
            <a:custGeom>
              <a:avLst/>
              <a:gdLst/>
              <a:ahLst/>
              <a:cxnLst/>
              <a:rect r="r" b="b" t="t" l="l"/>
              <a:pathLst>
                <a:path h="3203333" w="9174979">
                  <a:moveTo>
                    <a:pt x="0" y="0"/>
                  </a:moveTo>
                  <a:lnTo>
                    <a:pt x="9174979" y="0"/>
                  </a:lnTo>
                  <a:lnTo>
                    <a:pt x="9174979" y="3203333"/>
                  </a:lnTo>
                  <a:lnTo>
                    <a:pt x="0" y="3203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00379" cy="3228733"/>
            </a:xfrm>
            <a:custGeom>
              <a:avLst/>
              <a:gdLst/>
              <a:ahLst/>
              <a:cxnLst/>
              <a:rect r="r" b="b" t="t" l="l"/>
              <a:pathLst>
                <a:path h="3228733" w="9200379">
                  <a:moveTo>
                    <a:pt x="80010" y="3228733"/>
                  </a:moveTo>
                  <a:lnTo>
                    <a:pt x="9200379" y="3228733"/>
                  </a:lnTo>
                  <a:lnTo>
                    <a:pt x="9200379" y="80010"/>
                  </a:lnTo>
                  <a:lnTo>
                    <a:pt x="9200379" y="67310"/>
                  </a:lnTo>
                  <a:lnTo>
                    <a:pt x="9200379" y="0"/>
                  </a:lnTo>
                  <a:lnTo>
                    <a:pt x="0" y="0"/>
                  </a:lnTo>
                  <a:lnTo>
                    <a:pt x="0" y="3228733"/>
                  </a:lnTo>
                  <a:lnTo>
                    <a:pt x="67310" y="3228733"/>
                  </a:lnTo>
                  <a:lnTo>
                    <a:pt x="80010" y="3228733"/>
                  </a:lnTo>
                  <a:close/>
                  <a:moveTo>
                    <a:pt x="12700" y="12700"/>
                  </a:moveTo>
                  <a:lnTo>
                    <a:pt x="9187679" y="12700"/>
                  </a:lnTo>
                  <a:lnTo>
                    <a:pt x="9187679" y="3216033"/>
                  </a:lnTo>
                  <a:lnTo>
                    <a:pt x="12700" y="3216033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028700"/>
            <a:ext cx="1816930" cy="1816930"/>
          </a:xfrm>
          <a:custGeom>
            <a:avLst/>
            <a:gdLst/>
            <a:ahLst/>
            <a:cxnLst/>
            <a:rect r="r" b="b" t="t" l="l"/>
            <a:pathLst>
              <a:path h="1816930" w="1816930">
                <a:moveTo>
                  <a:pt x="0" y="0"/>
                </a:moveTo>
                <a:lnTo>
                  <a:pt x="1816930" y="0"/>
                </a:lnTo>
                <a:lnTo>
                  <a:pt x="1816930" y="1816930"/>
                </a:lnTo>
                <a:lnTo>
                  <a:pt x="0" y="1816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19678" y="4448827"/>
            <a:ext cx="9189346" cy="3572358"/>
          </a:xfrm>
          <a:custGeom>
            <a:avLst/>
            <a:gdLst/>
            <a:ahLst/>
            <a:cxnLst/>
            <a:rect r="r" b="b" t="t" l="l"/>
            <a:pathLst>
              <a:path h="3572358" w="9189346">
                <a:moveTo>
                  <a:pt x="0" y="0"/>
                </a:moveTo>
                <a:lnTo>
                  <a:pt x="9189346" y="0"/>
                </a:lnTo>
                <a:lnTo>
                  <a:pt x="9189346" y="3572358"/>
                </a:lnTo>
                <a:lnTo>
                  <a:pt x="0" y="3572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1010" y="4646107"/>
            <a:ext cx="6950454" cy="3177797"/>
          </a:xfrm>
          <a:custGeom>
            <a:avLst/>
            <a:gdLst/>
            <a:ahLst/>
            <a:cxnLst/>
            <a:rect r="r" b="b" t="t" l="l"/>
            <a:pathLst>
              <a:path h="3177797" w="6950454">
                <a:moveTo>
                  <a:pt x="0" y="0"/>
                </a:moveTo>
                <a:lnTo>
                  <a:pt x="6950454" y="0"/>
                </a:lnTo>
                <a:lnTo>
                  <a:pt x="6950454" y="3177798"/>
                </a:lnTo>
                <a:lnTo>
                  <a:pt x="0" y="31777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15" r="-2687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025488" y="1233382"/>
            <a:ext cx="6484168" cy="1483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5520">
                <a:solidFill>
                  <a:srgbClr val="46BC83"/>
                </a:solidFill>
                <a:latin typeface="Intro Rust"/>
                <a:ea typeface="Intro Rust"/>
                <a:cs typeface="Intro Rust"/>
                <a:sym typeface="Intro Rust"/>
              </a:rPr>
              <a:t>EXPLORATORY DATA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88856" y="9313938"/>
            <a:ext cx="464146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46BC83"/>
                </a:solidFill>
                <a:latin typeface="Poppins Bold"/>
                <a:ea typeface="Poppins Bold"/>
                <a:cs typeface="Poppins Bold"/>
                <a:sym typeface="Poppins Bold"/>
              </a:rPr>
              <a:t>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69922" y="3829693"/>
            <a:ext cx="4465648" cy="40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944">
                <a:solidFill>
                  <a:srgbClr val="36996A"/>
                </a:solidFill>
                <a:latin typeface="Intro Rust"/>
                <a:ea typeface="Intro Rust"/>
                <a:cs typeface="Intro Rust"/>
                <a:sym typeface="Intro Rust"/>
              </a:rPr>
              <a:t>MOST SOLD</a:t>
            </a:r>
            <a:r>
              <a:rPr lang="en-US" sz="2944">
                <a:solidFill>
                  <a:srgbClr val="737373"/>
                </a:solidFill>
                <a:latin typeface="Intro Rust"/>
                <a:ea typeface="Intro Rust"/>
                <a:cs typeface="Intro Rust"/>
                <a:sym typeface="Intro Rust"/>
              </a:rPr>
              <a:t> PRODUCTS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19264" y="3829693"/>
            <a:ext cx="5477421" cy="40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944">
                <a:solidFill>
                  <a:srgbClr val="36996A"/>
                </a:solidFill>
                <a:latin typeface="Intro Rust"/>
                <a:ea typeface="Intro Rust"/>
                <a:cs typeface="Intro Rust"/>
                <a:sym typeface="Intro Rust"/>
              </a:rPr>
              <a:t>LOCATIONWISE </a:t>
            </a:r>
            <a:r>
              <a:rPr lang="en-US" sz="2944">
                <a:solidFill>
                  <a:srgbClr val="737373"/>
                </a:solidFill>
                <a:latin typeface="Intro Rust"/>
                <a:ea typeface="Intro Rust"/>
                <a:cs typeface="Intro Rust"/>
                <a:sym typeface="Intro Rust"/>
              </a:rPr>
              <a:t>CUSTOMERS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BC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4922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33123" y="276687"/>
            <a:ext cx="1487806" cy="1666343"/>
          </a:xfrm>
          <a:custGeom>
            <a:avLst/>
            <a:gdLst/>
            <a:ahLst/>
            <a:cxnLst/>
            <a:rect r="r" b="b" t="t" l="l"/>
            <a:pathLst>
              <a:path h="1666343" w="1487806">
                <a:moveTo>
                  <a:pt x="0" y="0"/>
                </a:moveTo>
                <a:lnTo>
                  <a:pt x="1487806" y="0"/>
                </a:lnTo>
                <a:lnTo>
                  <a:pt x="1487806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849" y="2602513"/>
            <a:ext cx="16807007" cy="6689830"/>
            <a:chOff x="0" y="0"/>
            <a:chExt cx="9203459" cy="36633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0010" y="80010"/>
              <a:ext cx="9110748" cy="3570618"/>
            </a:xfrm>
            <a:custGeom>
              <a:avLst/>
              <a:gdLst/>
              <a:ahLst/>
              <a:cxnLst/>
              <a:rect r="r" b="b" t="t" l="l"/>
              <a:pathLst>
                <a:path h="3570618" w="9110748">
                  <a:moveTo>
                    <a:pt x="0" y="3516008"/>
                  </a:moveTo>
                  <a:lnTo>
                    <a:pt x="0" y="3570618"/>
                  </a:lnTo>
                  <a:lnTo>
                    <a:pt x="9110748" y="3570618"/>
                  </a:lnTo>
                  <a:lnTo>
                    <a:pt x="9110748" y="0"/>
                  </a:lnTo>
                  <a:lnTo>
                    <a:pt x="9056139" y="0"/>
                  </a:lnTo>
                  <a:lnTo>
                    <a:pt x="9056139" y="3516008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310" y="67310"/>
              <a:ext cx="9136148" cy="3596018"/>
            </a:xfrm>
            <a:custGeom>
              <a:avLst/>
              <a:gdLst/>
              <a:ahLst/>
              <a:cxnLst/>
              <a:rect r="r" b="b" t="t" l="l"/>
              <a:pathLst>
                <a:path h="3596018" w="9136148">
                  <a:moveTo>
                    <a:pt x="9068839" y="0"/>
                  </a:moveTo>
                  <a:lnTo>
                    <a:pt x="9068839" y="12700"/>
                  </a:lnTo>
                  <a:lnTo>
                    <a:pt x="9123448" y="12700"/>
                  </a:lnTo>
                  <a:lnTo>
                    <a:pt x="9123448" y="3583318"/>
                  </a:lnTo>
                  <a:lnTo>
                    <a:pt x="12700" y="3583318"/>
                  </a:lnTo>
                  <a:lnTo>
                    <a:pt x="12700" y="3528708"/>
                  </a:lnTo>
                  <a:lnTo>
                    <a:pt x="0" y="3528708"/>
                  </a:lnTo>
                  <a:lnTo>
                    <a:pt x="0" y="3596018"/>
                  </a:lnTo>
                  <a:lnTo>
                    <a:pt x="9136148" y="3596018"/>
                  </a:lnTo>
                  <a:lnTo>
                    <a:pt x="9136148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9110749" cy="3570618"/>
            </a:xfrm>
            <a:custGeom>
              <a:avLst/>
              <a:gdLst/>
              <a:ahLst/>
              <a:cxnLst/>
              <a:rect r="r" b="b" t="t" l="l"/>
              <a:pathLst>
                <a:path h="3570618" w="9110749">
                  <a:moveTo>
                    <a:pt x="0" y="0"/>
                  </a:moveTo>
                  <a:lnTo>
                    <a:pt x="9110749" y="0"/>
                  </a:lnTo>
                  <a:lnTo>
                    <a:pt x="9110749" y="3570618"/>
                  </a:lnTo>
                  <a:lnTo>
                    <a:pt x="0" y="357061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136149" cy="3596018"/>
            </a:xfrm>
            <a:custGeom>
              <a:avLst/>
              <a:gdLst/>
              <a:ahLst/>
              <a:cxnLst/>
              <a:rect r="r" b="b" t="t" l="l"/>
              <a:pathLst>
                <a:path h="3596018" w="9136149">
                  <a:moveTo>
                    <a:pt x="80010" y="3596018"/>
                  </a:moveTo>
                  <a:lnTo>
                    <a:pt x="9136149" y="3596018"/>
                  </a:lnTo>
                  <a:lnTo>
                    <a:pt x="9136149" y="80010"/>
                  </a:lnTo>
                  <a:lnTo>
                    <a:pt x="9136149" y="67310"/>
                  </a:lnTo>
                  <a:lnTo>
                    <a:pt x="9136149" y="0"/>
                  </a:lnTo>
                  <a:lnTo>
                    <a:pt x="0" y="0"/>
                  </a:lnTo>
                  <a:lnTo>
                    <a:pt x="0" y="3596018"/>
                  </a:lnTo>
                  <a:lnTo>
                    <a:pt x="67310" y="3596018"/>
                  </a:lnTo>
                  <a:lnTo>
                    <a:pt x="80010" y="3596018"/>
                  </a:lnTo>
                  <a:close/>
                  <a:moveTo>
                    <a:pt x="12700" y="12700"/>
                  </a:moveTo>
                  <a:lnTo>
                    <a:pt x="9123449" y="12700"/>
                  </a:lnTo>
                  <a:lnTo>
                    <a:pt x="9123449" y="3583318"/>
                  </a:lnTo>
                  <a:lnTo>
                    <a:pt x="12700" y="3583318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81849" y="774429"/>
            <a:ext cx="1519368" cy="1506073"/>
          </a:xfrm>
          <a:custGeom>
            <a:avLst/>
            <a:gdLst/>
            <a:ahLst/>
            <a:cxnLst/>
            <a:rect r="r" b="b" t="t" l="l"/>
            <a:pathLst>
              <a:path h="1506073" w="1519368">
                <a:moveTo>
                  <a:pt x="0" y="0"/>
                </a:moveTo>
                <a:lnTo>
                  <a:pt x="1519368" y="0"/>
                </a:lnTo>
                <a:lnTo>
                  <a:pt x="1519368" y="1506073"/>
                </a:lnTo>
                <a:lnTo>
                  <a:pt x="0" y="15060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41533" y="4269022"/>
            <a:ext cx="3235126" cy="3061004"/>
            <a:chOff x="0" y="0"/>
            <a:chExt cx="4313501" cy="408133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2062065" cy="1962029"/>
              <a:chOff x="0" y="0"/>
              <a:chExt cx="407321" cy="38756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07321" cy="387561"/>
              </a:xfrm>
              <a:custGeom>
                <a:avLst/>
                <a:gdLst/>
                <a:ahLst/>
                <a:cxnLst/>
                <a:rect r="r" b="b" t="t" l="l"/>
                <a:pathLst>
                  <a:path h="387561" w="407321">
                    <a:moveTo>
                      <a:pt x="145172" y="0"/>
                    </a:moveTo>
                    <a:lnTo>
                      <a:pt x="262149" y="0"/>
                    </a:lnTo>
                    <a:cubicBezTo>
                      <a:pt x="300651" y="0"/>
                      <a:pt x="337576" y="15295"/>
                      <a:pt x="364801" y="42520"/>
                    </a:cubicBezTo>
                    <a:cubicBezTo>
                      <a:pt x="392027" y="69745"/>
                      <a:pt x="407321" y="106670"/>
                      <a:pt x="407321" y="145172"/>
                    </a:cubicBezTo>
                    <a:lnTo>
                      <a:pt x="407321" y="242389"/>
                    </a:lnTo>
                    <a:cubicBezTo>
                      <a:pt x="407321" y="322566"/>
                      <a:pt x="342326" y="387561"/>
                      <a:pt x="262149" y="387561"/>
                    </a:cubicBezTo>
                    <a:lnTo>
                      <a:pt x="145172" y="387561"/>
                    </a:lnTo>
                    <a:cubicBezTo>
                      <a:pt x="106670" y="387561"/>
                      <a:pt x="69745" y="372266"/>
                      <a:pt x="42520" y="345041"/>
                    </a:cubicBezTo>
                    <a:cubicBezTo>
                      <a:pt x="15295" y="317816"/>
                      <a:pt x="0" y="280891"/>
                      <a:pt x="0" y="242389"/>
                    </a:cubicBezTo>
                    <a:lnTo>
                      <a:pt x="0" y="145172"/>
                    </a:lnTo>
                    <a:cubicBezTo>
                      <a:pt x="0" y="106670"/>
                      <a:pt x="15295" y="69745"/>
                      <a:pt x="42520" y="42520"/>
                    </a:cubicBezTo>
                    <a:cubicBezTo>
                      <a:pt x="69745" y="15295"/>
                      <a:pt x="106670" y="0"/>
                      <a:pt x="145172" y="0"/>
                    </a:cubicBezTo>
                    <a:close/>
                  </a:path>
                </a:pathLst>
              </a:custGeom>
              <a:solidFill>
                <a:srgbClr val="36996A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38100"/>
                <a:ext cx="407321" cy="3494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26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251436" y="0"/>
              <a:ext cx="2062065" cy="1962029"/>
              <a:chOff x="0" y="0"/>
              <a:chExt cx="407321" cy="38756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407321" cy="387561"/>
              </a:xfrm>
              <a:custGeom>
                <a:avLst/>
                <a:gdLst/>
                <a:ahLst/>
                <a:cxnLst/>
                <a:rect r="r" b="b" t="t" l="l"/>
                <a:pathLst>
                  <a:path h="387561" w="407321">
                    <a:moveTo>
                      <a:pt x="145172" y="0"/>
                    </a:moveTo>
                    <a:lnTo>
                      <a:pt x="262149" y="0"/>
                    </a:lnTo>
                    <a:cubicBezTo>
                      <a:pt x="300651" y="0"/>
                      <a:pt x="337576" y="15295"/>
                      <a:pt x="364801" y="42520"/>
                    </a:cubicBezTo>
                    <a:cubicBezTo>
                      <a:pt x="392027" y="69745"/>
                      <a:pt x="407321" y="106670"/>
                      <a:pt x="407321" y="145172"/>
                    </a:cubicBezTo>
                    <a:lnTo>
                      <a:pt x="407321" y="242389"/>
                    </a:lnTo>
                    <a:cubicBezTo>
                      <a:pt x="407321" y="322566"/>
                      <a:pt x="342326" y="387561"/>
                      <a:pt x="262149" y="387561"/>
                    </a:cubicBezTo>
                    <a:lnTo>
                      <a:pt x="145172" y="387561"/>
                    </a:lnTo>
                    <a:cubicBezTo>
                      <a:pt x="106670" y="387561"/>
                      <a:pt x="69745" y="372266"/>
                      <a:pt x="42520" y="345041"/>
                    </a:cubicBezTo>
                    <a:cubicBezTo>
                      <a:pt x="15295" y="317816"/>
                      <a:pt x="0" y="280891"/>
                      <a:pt x="0" y="242389"/>
                    </a:cubicBezTo>
                    <a:lnTo>
                      <a:pt x="0" y="145172"/>
                    </a:lnTo>
                    <a:cubicBezTo>
                      <a:pt x="0" y="106670"/>
                      <a:pt x="15295" y="69745"/>
                      <a:pt x="42520" y="42520"/>
                    </a:cubicBezTo>
                    <a:cubicBezTo>
                      <a:pt x="69745" y="15295"/>
                      <a:pt x="106670" y="0"/>
                      <a:pt x="145172" y="0"/>
                    </a:cubicBezTo>
                    <a:close/>
                  </a:path>
                </a:pathLst>
              </a:custGeom>
              <a:solidFill>
                <a:srgbClr val="AFE2A1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38100"/>
                <a:ext cx="407321" cy="3494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26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2251436" y="2119310"/>
              <a:ext cx="2062065" cy="1962029"/>
              <a:chOff x="0" y="0"/>
              <a:chExt cx="407321" cy="38756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407321" cy="387561"/>
              </a:xfrm>
              <a:custGeom>
                <a:avLst/>
                <a:gdLst/>
                <a:ahLst/>
                <a:cxnLst/>
                <a:rect r="r" b="b" t="t" l="l"/>
                <a:pathLst>
                  <a:path h="387561" w="407321">
                    <a:moveTo>
                      <a:pt x="145172" y="0"/>
                    </a:moveTo>
                    <a:lnTo>
                      <a:pt x="262149" y="0"/>
                    </a:lnTo>
                    <a:cubicBezTo>
                      <a:pt x="300651" y="0"/>
                      <a:pt x="337576" y="15295"/>
                      <a:pt x="364801" y="42520"/>
                    </a:cubicBezTo>
                    <a:cubicBezTo>
                      <a:pt x="392027" y="69745"/>
                      <a:pt x="407321" y="106670"/>
                      <a:pt x="407321" y="145172"/>
                    </a:cubicBezTo>
                    <a:lnTo>
                      <a:pt x="407321" y="242389"/>
                    </a:lnTo>
                    <a:cubicBezTo>
                      <a:pt x="407321" y="322566"/>
                      <a:pt x="342326" y="387561"/>
                      <a:pt x="262149" y="387561"/>
                    </a:cubicBezTo>
                    <a:lnTo>
                      <a:pt x="145172" y="387561"/>
                    </a:lnTo>
                    <a:cubicBezTo>
                      <a:pt x="106670" y="387561"/>
                      <a:pt x="69745" y="372266"/>
                      <a:pt x="42520" y="345041"/>
                    </a:cubicBezTo>
                    <a:cubicBezTo>
                      <a:pt x="15295" y="317816"/>
                      <a:pt x="0" y="280891"/>
                      <a:pt x="0" y="242389"/>
                    </a:cubicBezTo>
                    <a:lnTo>
                      <a:pt x="0" y="145172"/>
                    </a:lnTo>
                    <a:cubicBezTo>
                      <a:pt x="0" y="106670"/>
                      <a:pt x="15295" y="69745"/>
                      <a:pt x="42520" y="42520"/>
                    </a:cubicBezTo>
                    <a:cubicBezTo>
                      <a:pt x="69745" y="15295"/>
                      <a:pt x="106670" y="0"/>
                      <a:pt x="145172" y="0"/>
                    </a:cubicBezTo>
                    <a:close/>
                  </a:path>
                </a:pathLst>
              </a:custGeom>
              <a:solidFill>
                <a:srgbClr val="36996A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38100"/>
                <a:ext cx="407321" cy="3494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26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2119310"/>
              <a:ext cx="2062065" cy="1962029"/>
              <a:chOff x="0" y="0"/>
              <a:chExt cx="407321" cy="38756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407321" cy="387561"/>
              </a:xfrm>
              <a:custGeom>
                <a:avLst/>
                <a:gdLst/>
                <a:ahLst/>
                <a:cxnLst/>
                <a:rect r="r" b="b" t="t" l="l"/>
                <a:pathLst>
                  <a:path h="387561" w="407321">
                    <a:moveTo>
                      <a:pt x="145172" y="0"/>
                    </a:moveTo>
                    <a:lnTo>
                      <a:pt x="262149" y="0"/>
                    </a:lnTo>
                    <a:cubicBezTo>
                      <a:pt x="300651" y="0"/>
                      <a:pt x="337576" y="15295"/>
                      <a:pt x="364801" y="42520"/>
                    </a:cubicBezTo>
                    <a:cubicBezTo>
                      <a:pt x="392027" y="69745"/>
                      <a:pt x="407321" y="106670"/>
                      <a:pt x="407321" y="145172"/>
                    </a:cubicBezTo>
                    <a:lnTo>
                      <a:pt x="407321" y="242389"/>
                    </a:lnTo>
                    <a:cubicBezTo>
                      <a:pt x="407321" y="322566"/>
                      <a:pt x="342326" y="387561"/>
                      <a:pt x="262149" y="387561"/>
                    </a:cubicBezTo>
                    <a:lnTo>
                      <a:pt x="145172" y="387561"/>
                    </a:lnTo>
                    <a:cubicBezTo>
                      <a:pt x="106670" y="387561"/>
                      <a:pt x="69745" y="372266"/>
                      <a:pt x="42520" y="345041"/>
                    </a:cubicBezTo>
                    <a:cubicBezTo>
                      <a:pt x="15295" y="317816"/>
                      <a:pt x="0" y="280891"/>
                      <a:pt x="0" y="242389"/>
                    </a:cubicBezTo>
                    <a:lnTo>
                      <a:pt x="0" y="145172"/>
                    </a:lnTo>
                    <a:cubicBezTo>
                      <a:pt x="0" y="106670"/>
                      <a:pt x="15295" y="69745"/>
                      <a:pt x="42520" y="42520"/>
                    </a:cubicBezTo>
                    <a:cubicBezTo>
                      <a:pt x="69745" y="15295"/>
                      <a:pt x="106670" y="0"/>
                      <a:pt x="145172" y="0"/>
                    </a:cubicBezTo>
                    <a:close/>
                  </a:path>
                </a:pathLst>
              </a:custGeom>
              <a:solidFill>
                <a:srgbClr val="AFE2A1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38100"/>
                <a:ext cx="407321" cy="3494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26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1714281" y="5929286"/>
            <a:ext cx="973872" cy="959264"/>
            <a:chOff x="0" y="0"/>
            <a:chExt cx="1298496" cy="1279019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298496" cy="1279019"/>
            </a:xfrm>
            <a:prstGeom prst="rect">
              <a:avLst/>
            </a:prstGeom>
          </p:spPr>
        </p:pic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0">
              <a:off x="304215" y="361484"/>
              <a:ext cx="744816" cy="737368"/>
            </a:xfrm>
            <a:prstGeom prst="rect">
              <a:avLst/>
            </a:prstGeom>
          </p:spPr>
        </p:pic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816197" y="4300262"/>
            <a:ext cx="770039" cy="1000051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3281781" y="4556827"/>
            <a:ext cx="1261663" cy="586673"/>
          </a:xfrm>
          <a:prstGeom prst="rect">
            <a:avLst/>
          </a:prstGeom>
        </p:spPr>
      </p:pic>
      <p:sp>
        <p:nvSpPr>
          <p:cNvPr name="Freeform 30" id="30"/>
          <p:cNvSpPr/>
          <p:nvPr/>
        </p:nvSpPr>
        <p:spPr>
          <a:xfrm flipH="false" flipV="false" rot="0">
            <a:off x="3985376" y="6094507"/>
            <a:ext cx="499510" cy="464544"/>
          </a:xfrm>
          <a:custGeom>
            <a:avLst/>
            <a:gdLst/>
            <a:ahLst/>
            <a:cxnLst/>
            <a:rect r="r" b="b" t="t" l="l"/>
            <a:pathLst>
              <a:path h="464544" w="499510">
                <a:moveTo>
                  <a:pt x="0" y="0"/>
                </a:moveTo>
                <a:lnTo>
                  <a:pt x="499510" y="0"/>
                </a:lnTo>
                <a:lnTo>
                  <a:pt x="499510" y="464545"/>
                </a:lnTo>
                <a:lnTo>
                  <a:pt x="0" y="4645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3199524" y="6234423"/>
            <a:ext cx="1266312" cy="714651"/>
          </a:xfrm>
          <a:prstGeom prst="rect">
            <a:avLst/>
          </a:prstGeom>
        </p:spPr>
      </p:pic>
      <p:sp>
        <p:nvSpPr>
          <p:cNvPr name="AutoShape 32" id="32"/>
          <p:cNvSpPr/>
          <p:nvPr/>
        </p:nvSpPr>
        <p:spPr>
          <a:xfrm>
            <a:off x="1956908" y="3811822"/>
            <a:ext cx="227822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1956908" y="7815801"/>
            <a:ext cx="227822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V="true">
            <a:off x="5200534" y="4745884"/>
            <a:ext cx="0" cy="227822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flipV="true">
            <a:off x="1028700" y="4746346"/>
            <a:ext cx="0" cy="227822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1028700" y="4746346"/>
            <a:ext cx="5349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H="true" flipV="true">
            <a:off x="1975958" y="3811822"/>
            <a:ext cx="0" cy="53491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1028700" y="7015044"/>
            <a:ext cx="5349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4676659" y="4755871"/>
            <a:ext cx="5349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>
            <a:off x="4665616" y="7024107"/>
            <a:ext cx="5349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4654574" y="9292343"/>
            <a:ext cx="5349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 flipV="true">
            <a:off x="4244656" y="7280883"/>
            <a:ext cx="0" cy="53491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 flipV="true">
            <a:off x="1966433" y="7280883"/>
            <a:ext cx="0" cy="53491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 flipH="true" flipV="true">
            <a:off x="4225606" y="3811822"/>
            <a:ext cx="0" cy="53491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5" id="45"/>
          <p:cNvSpPr/>
          <p:nvPr/>
        </p:nvSpPr>
        <p:spPr>
          <a:xfrm flipH="false" flipV="false" rot="0">
            <a:off x="11741529" y="4426494"/>
            <a:ext cx="5178270" cy="3220712"/>
          </a:xfrm>
          <a:custGeom>
            <a:avLst/>
            <a:gdLst/>
            <a:ahLst/>
            <a:cxnLst/>
            <a:rect r="r" b="b" t="t" l="l"/>
            <a:pathLst>
              <a:path h="3220712" w="5178270">
                <a:moveTo>
                  <a:pt x="0" y="0"/>
                </a:moveTo>
                <a:lnTo>
                  <a:pt x="5178269" y="0"/>
                </a:lnTo>
                <a:lnTo>
                  <a:pt x="5178269" y="3220711"/>
                </a:lnTo>
                <a:lnTo>
                  <a:pt x="0" y="322071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7488856" y="9286875"/>
            <a:ext cx="464146" cy="65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7" b="true">
                <a:solidFill>
                  <a:srgbClr val="E3F6E9"/>
                </a:solidFill>
                <a:latin typeface="Poppins Bold"/>
                <a:ea typeface="Poppins Bold"/>
                <a:cs typeface="Poppins Bold"/>
                <a:sym typeface="Poppins Bold"/>
              </a:rPr>
              <a:t>9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586236" y="1175897"/>
            <a:ext cx="6484168" cy="75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5520">
                <a:solidFill>
                  <a:srgbClr val="E3F6E9"/>
                </a:solidFill>
                <a:latin typeface="Intro Rust"/>
                <a:ea typeface="Intro Rust"/>
                <a:cs typeface="Intro Rust"/>
                <a:sym typeface="Intro Rust"/>
              </a:rPr>
              <a:t>CLUSTERING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714281" y="6995532"/>
            <a:ext cx="1004530" cy="24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7"/>
              </a:lnSpc>
            </a:pPr>
            <a:r>
              <a:rPr lang="en-US" sz="1490" b="true">
                <a:solidFill>
                  <a:srgbClr val="73737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MONETARY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730804" y="6995994"/>
            <a:ext cx="363617" cy="24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7"/>
              </a:lnSpc>
            </a:pPr>
            <a:r>
              <a:rPr lang="en-US" sz="149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CLV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410347" y="5405088"/>
            <a:ext cx="1055489" cy="24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7"/>
              </a:lnSpc>
            </a:pPr>
            <a:r>
              <a:rPr lang="en-US" sz="1490" b="true">
                <a:solidFill>
                  <a:srgbClr val="73737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FREQUENCY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785986" y="5405088"/>
            <a:ext cx="830461" cy="24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7"/>
              </a:lnSpc>
            </a:pPr>
            <a:r>
              <a:rPr lang="en-US" sz="149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RECENCY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727121" y="2876324"/>
            <a:ext cx="2716463" cy="68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028">
                <a:solidFill>
                  <a:srgbClr val="36996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K- MEANS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304941" y="3351485"/>
            <a:ext cx="1607701" cy="373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60">
                <a:solidFill>
                  <a:srgbClr val="73737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VARIABLES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914909" y="4809813"/>
            <a:ext cx="4679943" cy="116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7"/>
              </a:lnSpc>
              <a:spcBef>
                <a:spcPct val="0"/>
              </a:spcBef>
            </a:pPr>
            <a:r>
              <a:rPr lang="en-US" b="true" sz="2844">
                <a:solidFill>
                  <a:srgbClr val="737373"/>
                </a:solidFill>
                <a:latin typeface="Poppins Bold"/>
                <a:ea typeface="Poppins Bold"/>
                <a:cs typeface="Poppins Bold"/>
                <a:sym typeface="Poppins Bold"/>
              </a:rPr>
              <a:t>G</a:t>
            </a:r>
            <a:r>
              <a:rPr lang="en-US" b="true" sz="2844">
                <a:solidFill>
                  <a:srgbClr val="737373"/>
                </a:solidFill>
                <a:latin typeface="Poppins Bold"/>
                <a:ea typeface="Poppins Bold"/>
                <a:cs typeface="Poppins Bold"/>
                <a:sym typeface="Poppins Bold"/>
              </a:rPr>
              <a:t>rouping data into three clusters based on their similarities &amp; behavior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DAGYSC8q4qA</dc:identifier>
  <dcterms:modified xsi:type="dcterms:W3CDTF">2011-08-01T06:04:30Z</dcterms:modified>
  <cp:revision>1</cp:revision>
  <dc:title>1.</dc:title>
</cp:coreProperties>
</file>